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1" r:id="rId2"/>
    <p:sldId id="302" r:id="rId3"/>
    <p:sldId id="303" r:id="rId4"/>
    <p:sldId id="304" r:id="rId5"/>
    <p:sldId id="305" r:id="rId6"/>
    <p:sldId id="257" r:id="rId7"/>
    <p:sldId id="258" r:id="rId8"/>
    <p:sldId id="259" r:id="rId9"/>
    <p:sldId id="260" r:id="rId10"/>
    <p:sldId id="261" r:id="rId11"/>
    <p:sldId id="262" r:id="rId12"/>
    <p:sldId id="263" r:id="rId13"/>
    <p:sldId id="264" r:id="rId14"/>
    <p:sldId id="265" r:id="rId15"/>
    <p:sldId id="306" r:id="rId16"/>
    <p:sldId id="267" r:id="rId17"/>
    <p:sldId id="268" r:id="rId18"/>
    <p:sldId id="269" r:id="rId19"/>
    <p:sldId id="270" r:id="rId20"/>
    <p:sldId id="309" r:id="rId21"/>
    <p:sldId id="308" r:id="rId22"/>
    <p:sldId id="307" r:id="rId23"/>
    <p:sldId id="272" r:id="rId24"/>
    <p:sldId id="273" r:id="rId25"/>
    <p:sldId id="274" r:id="rId26"/>
    <p:sldId id="275" r:id="rId27"/>
    <p:sldId id="310" r:id="rId28"/>
    <p:sldId id="277" r:id="rId29"/>
    <p:sldId id="278" r:id="rId30"/>
    <p:sldId id="279" r:id="rId31"/>
    <p:sldId id="280" r:id="rId32"/>
    <p:sldId id="311" r:id="rId33"/>
    <p:sldId id="282" r:id="rId34"/>
    <p:sldId id="283" r:id="rId35"/>
    <p:sldId id="284" r:id="rId36"/>
    <p:sldId id="285" r:id="rId37"/>
    <p:sldId id="313" r:id="rId38"/>
    <p:sldId id="312" r:id="rId39"/>
    <p:sldId id="287" r:id="rId40"/>
    <p:sldId id="288" r:id="rId41"/>
    <p:sldId id="289" r:id="rId42"/>
    <p:sldId id="290" r:id="rId43"/>
    <p:sldId id="314" r:id="rId44"/>
    <p:sldId id="292" r:id="rId45"/>
    <p:sldId id="293" r:id="rId46"/>
    <p:sldId id="294" r:id="rId47"/>
    <p:sldId id="295" r:id="rId48"/>
    <p:sldId id="316" r:id="rId49"/>
    <p:sldId id="315" r:id="rId50"/>
    <p:sldId id="297" r:id="rId51"/>
    <p:sldId id="298" r:id="rId52"/>
    <p:sldId id="299" r:id="rId53"/>
    <p:sldId id="300" r:id="rId54"/>
    <p:sldId id="317" r:id="rId55"/>
    <p:sldId id="318" r:id="rId56"/>
    <p:sldId id="319" r:id="rId57"/>
    <p:sldId id="320" r:id="rId58"/>
    <p:sldId id="321" r:id="rId59"/>
    <p:sldId id="322" r:id="rId60"/>
    <p:sldId id="323" r:id="rId61"/>
    <p:sldId id="324" r:id="rId62"/>
    <p:sldId id="325" r:id="rId63"/>
    <p:sldId id="326" r:id="rId64"/>
    <p:sldId id="327" r:id="rId65"/>
    <p:sldId id="328" r:id="rId66"/>
    <p:sldId id="329" r:id="rId67"/>
    <p:sldId id="330" r:id="rId68"/>
    <p:sldId id="331" r:id="rId6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9" d="100"/>
          <a:sy n="39" d="100"/>
        </p:scale>
        <p:origin x="-810"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3433B89-FBFB-4704-9A59-4C718C2C86F6}" type="datetimeFigureOut">
              <a:rPr lang="en-US" smtClean="0"/>
              <a:pPr/>
              <a:t>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433B89-FBFB-4704-9A59-4C718C2C86F6}" type="datetimeFigureOut">
              <a:rPr lang="en-US" smtClean="0"/>
              <a:pPr/>
              <a:t>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433B89-FBFB-4704-9A59-4C718C2C86F6}" type="datetimeFigureOut">
              <a:rPr lang="en-US" smtClean="0"/>
              <a:pPr/>
              <a:t>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433B89-FBFB-4704-9A59-4C718C2C86F6}" type="datetimeFigureOut">
              <a:rPr lang="en-US" smtClean="0"/>
              <a:pPr/>
              <a:t>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433B89-FBFB-4704-9A59-4C718C2C86F6}" type="datetimeFigureOut">
              <a:rPr lang="en-US" smtClean="0"/>
              <a:pPr/>
              <a:t>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3433B89-FBFB-4704-9A59-4C718C2C86F6}" type="datetimeFigureOut">
              <a:rPr lang="en-US" smtClean="0"/>
              <a:pPr/>
              <a:t>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3433B89-FBFB-4704-9A59-4C718C2C86F6}" type="datetimeFigureOut">
              <a:rPr lang="en-US" smtClean="0"/>
              <a:pPr/>
              <a:t>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3433B89-FBFB-4704-9A59-4C718C2C86F6}" type="datetimeFigureOut">
              <a:rPr lang="en-US" smtClean="0"/>
              <a:pPr/>
              <a:t>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433B89-FBFB-4704-9A59-4C718C2C86F6}" type="datetimeFigureOut">
              <a:rPr lang="en-US" smtClean="0"/>
              <a:pPr/>
              <a:t>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433B89-FBFB-4704-9A59-4C718C2C86F6}" type="datetimeFigureOut">
              <a:rPr lang="en-US" smtClean="0"/>
              <a:pPr/>
              <a:t>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433B89-FBFB-4704-9A59-4C718C2C86F6}" type="datetimeFigureOut">
              <a:rPr lang="en-US" smtClean="0"/>
              <a:pPr/>
              <a:t>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C3A941E-58DF-455D-80FA-DD324DE9DF3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433B89-FBFB-4704-9A59-4C718C2C86F6}" type="datetimeFigureOut">
              <a:rPr lang="en-US" smtClean="0"/>
              <a:pPr/>
              <a:t>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3A941E-58DF-455D-80FA-DD324DE9DF3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Economics</a:t>
            </a:r>
            <a:endParaRPr lang="en-US" dirty="0"/>
          </a:p>
        </p:txBody>
      </p:sp>
      <p:sp>
        <p:nvSpPr>
          <p:cNvPr id="3" name="Subtitle 2"/>
          <p:cNvSpPr>
            <a:spLocks noGrp="1"/>
          </p:cNvSpPr>
          <p:nvPr>
            <p:ph type="subTitle" idx="1"/>
          </p:nvPr>
        </p:nvSpPr>
        <p:spPr/>
        <p:txBody>
          <a:bodyPr/>
          <a:lstStyle/>
          <a:p>
            <a:r>
              <a:rPr lang="en-US" smtClean="0"/>
              <a:t>TERMINOLOGY</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Human capital </a:t>
            </a:r>
            <a:endParaRPr lang="en-US" dirty="0"/>
          </a:p>
        </p:txBody>
      </p:sp>
      <p:sp>
        <p:nvSpPr>
          <p:cNvPr id="4" name="Content Placeholder 3"/>
          <p:cNvSpPr>
            <a:spLocks noGrp="1"/>
          </p:cNvSpPr>
          <p:nvPr>
            <p:ph idx="1"/>
          </p:nvPr>
        </p:nvSpPr>
        <p:spPr/>
        <p:txBody>
          <a:bodyPr/>
          <a:lstStyle/>
          <a:p>
            <a:r>
              <a:rPr lang="en-US" dirty="0"/>
              <a:t>productive investments embodies in human persons.  These include skills, abilities, ideals, health, etc., that result from expenditures on education, on-the-job training </a:t>
            </a:r>
            <a:r>
              <a:rPr lang="en-US" dirty="0" err="1"/>
              <a:t>programmes</a:t>
            </a:r>
            <a:r>
              <a:rPr lang="en-US" dirty="0"/>
              <a:t>, and medical care.   See also physical capital.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IBRD: International Bank for Reconstruction and Development (World Bank) </a:t>
            </a:r>
            <a:endParaRPr lang="en-US" dirty="0"/>
          </a:p>
        </p:txBody>
      </p:sp>
      <p:sp>
        <p:nvSpPr>
          <p:cNvPr id="3" name="Content Placeholder 2"/>
          <p:cNvSpPr>
            <a:spLocks noGrp="1"/>
          </p:cNvSpPr>
          <p:nvPr>
            <p:ph idx="1"/>
          </p:nvPr>
        </p:nvSpPr>
        <p:spPr/>
        <p:txBody>
          <a:bodyPr/>
          <a:lstStyle/>
          <a:p>
            <a:r>
              <a:rPr lang="en-US" dirty="0"/>
              <a:t>an international financial institution owned by its 148 member countries and based in Washington, D.C.  One of its main objectives is to provide “development funds” to the needy Third World nations (especially the poorest countries) in the form of interest-bearing loans and technical assistance.  The World Bank operates with borrowed funds.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IDA </a:t>
            </a:r>
            <a:r>
              <a:rPr lang="en-US" b="1" dirty="0"/>
              <a:t>International Development Association </a:t>
            </a:r>
            <a:endParaRPr lang="en-US" dirty="0"/>
          </a:p>
        </p:txBody>
      </p:sp>
      <p:sp>
        <p:nvSpPr>
          <p:cNvPr id="3" name="Content Placeholder 2"/>
          <p:cNvSpPr>
            <a:spLocks noGrp="1"/>
          </p:cNvSpPr>
          <p:nvPr>
            <p:ph idx="1"/>
          </p:nvPr>
        </p:nvSpPr>
        <p:spPr/>
        <p:txBody>
          <a:bodyPr/>
          <a:lstStyle/>
          <a:p>
            <a:r>
              <a:rPr lang="en-US" dirty="0"/>
              <a:t>an international body set up in 1960 to assist the World Bank (IBRD) in its efforts to promote economic development of the underdeveloped countries by providing additional capital on a low interest basis (i.e., through “soft” loans) especially to the poorest of the poor developing countries.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IFC: International Finance Corporation </a:t>
            </a:r>
            <a:endParaRPr lang="en-US" dirty="0"/>
          </a:p>
        </p:txBody>
      </p:sp>
      <p:sp>
        <p:nvSpPr>
          <p:cNvPr id="3" name="Content Placeholder 2"/>
          <p:cNvSpPr>
            <a:spLocks noGrp="1"/>
          </p:cNvSpPr>
          <p:nvPr>
            <p:ph idx="1"/>
          </p:nvPr>
        </p:nvSpPr>
        <p:spPr/>
        <p:txBody>
          <a:bodyPr/>
          <a:lstStyle/>
          <a:p>
            <a:r>
              <a:rPr lang="en-US" b="1" dirty="0"/>
              <a:t>Corporation </a:t>
            </a:r>
            <a:r>
              <a:rPr lang="en-US" dirty="0"/>
              <a:t> an international financial institution that was set up in 1956 to supplement the efforts of the World Bank in providing development capital to private enterprises (mainly industrial) for the underdeveloped countries.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ILO:: International Labor Organization </a:t>
            </a:r>
            <a:endParaRPr lang="en-US" dirty="0"/>
          </a:p>
        </p:txBody>
      </p:sp>
      <p:sp>
        <p:nvSpPr>
          <p:cNvPr id="3" name="Content Placeholder 2"/>
          <p:cNvSpPr>
            <a:spLocks noGrp="1"/>
          </p:cNvSpPr>
          <p:nvPr>
            <p:ph idx="1"/>
          </p:nvPr>
        </p:nvSpPr>
        <p:spPr/>
        <p:txBody>
          <a:bodyPr>
            <a:normAutofit fontScale="92500" lnSpcReduction="10000"/>
          </a:bodyPr>
          <a:lstStyle/>
          <a:p>
            <a:r>
              <a:rPr lang="en-US" b="1" dirty="0"/>
              <a:t>Organization </a:t>
            </a:r>
            <a:r>
              <a:rPr lang="en-US" dirty="0"/>
              <a:t> one of the United Nations functional organizations based in Geneva whose central task is to look into problems of world manpower </a:t>
            </a:r>
          </a:p>
          <a:p>
            <a:r>
              <a:rPr lang="en-US" dirty="0"/>
              <a:t>Supply, its training,  utilization, domestic and international distribution, etc.  Its aim in this </a:t>
            </a:r>
            <a:r>
              <a:rPr lang="en-US" dirty="0" err="1"/>
              <a:t>endeavour</a:t>
            </a:r>
            <a:r>
              <a:rPr lang="en-US" dirty="0"/>
              <a:t> is to increase “world output” through maximum utilization of available human resources and thus improve levels of living for people.</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IMF: International Monetary Fund </a:t>
            </a:r>
            <a:endParaRPr lang="en-US" dirty="0"/>
          </a:p>
        </p:txBody>
      </p:sp>
      <p:sp>
        <p:nvSpPr>
          <p:cNvPr id="3" name="Content Placeholder 2"/>
          <p:cNvSpPr>
            <a:spLocks noGrp="1"/>
          </p:cNvSpPr>
          <p:nvPr>
            <p:ph idx="1"/>
          </p:nvPr>
        </p:nvSpPr>
        <p:spPr/>
        <p:txBody>
          <a:bodyPr>
            <a:normAutofit lnSpcReduction="10000"/>
          </a:bodyPr>
          <a:lstStyle/>
          <a:p>
            <a:r>
              <a:rPr lang="en-US" dirty="0"/>
              <a:t> an autonomous international financial institution that originated from the </a:t>
            </a:r>
            <a:r>
              <a:rPr lang="en-US" dirty="0" err="1"/>
              <a:t>Bretton</a:t>
            </a:r>
            <a:r>
              <a:rPr lang="en-US" dirty="0"/>
              <a:t> Woods Conference of 1944.  Its main purpose is to regulate the international monetary exchange system which also originated from that conference but has since been modified.   In particular, one of the central tasks of the IMF is to control fluctuations in exchange rates of world currencies in a bid to alleviate severe balance of payments problems.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Imperfect competition </a:t>
            </a:r>
            <a:endParaRPr lang="en-US" dirty="0"/>
          </a:p>
        </p:txBody>
      </p:sp>
      <p:sp>
        <p:nvSpPr>
          <p:cNvPr id="3" name="Content Placeholder 2"/>
          <p:cNvSpPr>
            <a:spLocks noGrp="1"/>
          </p:cNvSpPr>
          <p:nvPr>
            <p:ph idx="1"/>
          </p:nvPr>
        </p:nvSpPr>
        <p:spPr/>
        <p:txBody>
          <a:bodyPr/>
          <a:lstStyle/>
          <a:p>
            <a:r>
              <a:rPr lang="en-US" b="1" dirty="0"/>
              <a:t>competition </a:t>
            </a:r>
            <a:r>
              <a:rPr lang="en-US" dirty="0"/>
              <a:t> a market situation or structure in which producers have some degree of control; over the price of their product.  Examples include monopoly and oligopoly.  See also perfect competition.</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Imperfect market </a:t>
            </a:r>
            <a:endParaRPr lang="en-US" dirty="0"/>
          </a:p>
        </p:txBody>
      </p:sp>
      <p:sp>
        <p:nvSpPr>
          <p:cNvPr id="3" name="Content Placeholder 2"/>
          <p:cNvSpPr>
            <a:spLocks noGrp="1"/>
          </p:cNvSpPr>
          <p:nvPr>
            <p:ph idx="1"/>
          </p:nvPr>
        </p:nvSpPr>
        <p:spPr/>
        <p:txBody>
          <a:bodyPr/>
          <a:lstStyle/>
          <a:p>
            <a:r>
              <a:rPr lang="en-US" dirty="0"/>
              <a:t>a market where the theoretical assumptions of perfect competition are violated by the existence of, for example, a small number of buyers and sellers, barriers to entry, </a:t>
            </a:r>
            <a:r>
              <a:rPr lang="en-US" dirty="0" err="1"/>
              <a:t>nonhomogeneity</a:t>
            </a:r>
            <a:r>
              <a:rPr lang="en-US" dirty="0"/>
              <a:t> of products, and imperfect information.;  The three imperfect markets common analyzed in economic theory are monopoly, oligopoly, and monopolistic competition.</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Income elasticity of demand</a:t>
            </a:r>
            <a:r>
              <a:rPr lang="en-US" dirty="0"/>
              <a:t> </a:t>
            </a:r>
          </a:p>
        </p:txBody>
      </p:sp>
      <p:sp>
        <p:nvSpPr>
          <p:cNvPr id="3" name="Content Placeholder 2"/>
          <p:cNvSpPr>
            <a:spLocks noGrp="1"/>
          </p:cNvSpPr>
          <p:nvPr>
            <p:ph idx="1"/>
          </p:nvPr>
        </p:nvSpPr>
        <p:spPr/>
        <p:txBody>
          <a:bodyPr/>
          <a:lstStyle/>
          <a:p>
            <a:r>
              <a:rPr lang="en-US" dirty="0"/>
              <a:t>the responsiveness of the quantity demanded of a commodity to changes in the consumer’s income, measured by the proportionate change in quantity divided by the proportionate change in income.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Incremental capital/output ratio  (ICOR)</a:t>
            </a:r>
            <a:r>
              <a:rPr lang="en-US" dirty="0"/>
              <a:t> </a:t>
            </a:r>
          </a:p>
        </p:txBody>
      </p:sp>
      <p:sp>
        <p:nvSpPr>
          <p:cNvPr id="3" name="Content Placeholder 2"/>
          <p:cNvSpPr>
            <a:spLocks noGrp="1"/>
          </p:cNvSpPr>
          <p:nvPr>
            <p:ph idx="1"/>
          </p:nvPr>
        </p:nvSpPr>
        <p:spPr/>
        <p:txBody>
          <a:bodyPr/>
          <a:lstStyle/>
          <a:p>
            <a:r>
              <a:rPr lang="en-US" dirty="0"/>
              <a:t>the amount of capital needed to raise output by one unit.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GATT: General Agreement on tariffs and trade</a:t>
            </a:r>
            <a:endParaRPr lang="en-US" dirty="0"/>
          </a:p>
        </p:txBody>
      </p:sp>
      <p:sp>
        <p:nvSpPr>
          <p:cNvPr id="3" name="Content Placeholder 2"/>
          <p:cNvSpPr>
            <a:spLocks noGrp="1"/>
          </p:cNvSpPr>
          <p:nvPr>
            <p:ph idx="1"/>
          </p:nvPr>
        </p:nvSpPr>
        <p:spPr/>
        <p:txBody>
          <a:bodyPr/>
          <a:lstStyle/>
          <a:p>
            <a:r>
              <a:rPr lang="en-US" dirty="0"/>
              <a:t>an international body set up in 1947 to probe into the ways and means of reducing tariffs on internationally traded goods and services. Between 1947 and 1962 GATT held about seven conferences but met with moderate success. Its major success was achieved in 1967 during the “Kennedy Round” of talks when tariffs on primary commodities were drastically slashed.</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taxes levied on goods purchased by the consumer (and exported by the producer) for which the taxpayer’s liability varies in proportion to the quantity of particular goods purchased or sold.  Examples of indirect taxes are customs duties(tariffs), excise duties, sales taxes, and export duties.  They are a major source of tax revenue for most LDCs as they are easier to administer and collect than direct taxes (e.g., income and property taxes).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Infant mortality </a:t>
            </a:r>
            <a:endParaRPr lang="en-US" dirty="0"/>
          </a:p>
        </p:txBody>
      </p:sp>
      <p:sp>
        <p:nvSpPr>
          <p:cNvPr id="3" name="Content Placeholder 2"/>
          <p:cNvSpPr>
            <a:spLocks noGrp="1"/>
          </p:cNvSpPr>
          <p:nvPr>
            <p:ph idx="1"/>
          </p:nvPr>
        </p:nvSpPr>
        <p:spPr/>
        <p:txBody>
          <a:bodyPr>
            <a:normAutofit/>
          </a:bodyPr>
          <a:lstStyle/>
          <a:p>
            <a:r>
              <a:rPr lang="en-US" dirty="0"/>
              <a:t>the deaths among children between birth and one year of  age.  The infant mortality rate measures the number of these deaths per 1,000 live births.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Inflation</a:t>
            </a:r>
            <a:endParaRPr lang="en-US" dirty="0"/>
          </a:p>
        </p:txBody>
      </p:sp>
      <p:sp>
        <p:nvSpPr>
          <p:cNvPr id="3" name="Content Placeholder 2"/>
          <p:cNvSpPr>
            <a:spLocks noGrp="1"/>
          </p:cNvSpPr>
          <p:nvPr>
            <p:ph idx="1"/>
          </p:nvPr>
        </p:nvSpPr>
        <p:spPr/>
        <p:txBody>
          <a:bodyPr/>
          <a:lstStyle/>
          <a:p>
            <a:r>
              <a:rPr lang="en-US" b="1" dirty="0"/>
              <a:t>Inflation </a:t>
            </a:r>
            <a:r>
              <a:rPr lang="en-US" dirty="0"/>
              <a:t> a period of above-normal general price increases as reflected, for example, in the consumer and wholesale price indexes.  More generally, the phenomenon of rising prices.  See also cost-push, demand-pull, and structural inflation.</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Informal sector</a:t>
            </a:r>
            <a:r>
              <a:rPr lang="en-US" dirty="0"/>
              <a:t> </a:t>
            </a:r>
          </a:p>
        </p:txBody>
      </p:sp>
      <p:sp>
        <p:nvSpPr>
          <p:cNvPr id="3" name="Content Placeholder 2"/>
          <p:cNvSpPr>
            <a:spLocks noGrp="1"/>
          </p:cNvSpPr>
          <p:nvPr>
            <p:ph idx="1"/>
          </p:nvPr>
        </p:nvSpPr>
        <p:spPr/>
        <p:txBody>
          <a:bodyPr/>
          <a:lstStyle/>
          <a:p>
            <a:r>
              <a:rPr lang="en-US" dirty="0"/>
              <a:t>that part of the urban economy of LDCs characterized by small competitive individual or family firms, petty retail trade and services, labor-intensive methods of doing things, free entry and market-determined factor and product prices.  It often provides a major source of urban employment and economic activity.</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Interest rate </a:t>
            </a:r>
            <a:endParaRPr lang="en-US" dirty="0"/>
          </a:p>
        </p:txBody>
      </p:sp>
      <p:sp>
        <p:nvSpPr>
          <p:cNvPr id="3" name="Content Placeholder 2"/>
          <p:cNvSpPr>
            <a:spLocks noGrp="1"/>
          </p:cNvSpPr>
          <p:nvPr>
            <p:ph idx="1"/>
          </p:nvPr>
        </p:nvSpPr>
        <p:spPr/>
        <p:txBody>
          <a:bodyPr/>
          <a:lstStyle/>
          <a:p>
            <a:r>
              <a:rPr lang="en-US" b="1" dirty="0"/>
              <a:t>rate </a:t>
            </a:r>
            <a:r>
              <a:rPr lang="en-US" dirty="0"/>
              <a:t> the amount that a borrower must pay a lender over and above the total amount borrowed expressed as a percentage of the total amount of funds borrowed  e.g.,,, if a person borrowed 100 rupees for 1 year at the end of which he or she had o repay 110 rupees, the interest rate would be 10% per annum.</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Keynesian model</a:t>
            </a:r>
            <a:endParaRPr lang="en-US" dirty="0"/>
          </a:p>
        </p:txBody>
      </p:sp>
      <p:sp>
        <p:nvSpPr>
          <p:cNvPr id="3" name="Content Placeholder 2"/>
          <p:cNvSpPr>
            <a:spLocks noGrp="1"/>
          </p:cNvSpPr>
          <p:nvPr>
            <p:ph idx="1"/>
          </p:nvPr>
        </p:nvSpPr>
        <p:spPr/>
        <p:txBody>
          <a:bodyPr>
            <a:normAutofit lnSpcReduction="10000"/>
          </a:bodyPr>
          <a:lstStyle/>
          <a:p>
            <a:r>
              <a:rPr lang="en-US" b="1" dirty="0"/>
              <a:t>model   </a:t>
            </a:r>
            <a:r>
              <a:rPr lang="en-US" dirty="0" err="1"/>
              <a:t>model</a:t>
            </a:r>
            <a:r>
              <a:rPr lang="en-US" dirty="0"/>
              <a:t> developed by Lord John Maynard Keynes in the early 1930s to explain the cause of economic depression and hence the unemployment of that period.  The model states that unemployment is caused by insufficient aggregate demand (AD) and it can be </a:t>
            </a:r>
            <a:r>
              <a:rPr lang="en-US" dirty="0" err="1"/>
              <a:t>eleminated</a:t>
            </a:r>
            <a:r>
              <a:rPr lang="en-US" dirty="0"/>
              <a:t> by, say, government expenditure that would raise AD and activate idle and/or underutilized resources and thus create jobs.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Kuznets curve</a:t>
            </a:r>
            <a:r>
              <a:rPr lang="en-US" dirty="0"/>
              <a:t> </a:t>
            </a:r>
          </a:p>
        </p:txBody>
      </p:sp>
      <p:sp>
        <p:nvSpPr>
          <p:cNvPr id="3" name="Content Placeholder 2"/>
          <p:cNvSpPr>
            <a:spLocks noGrp="1"/>
          </p:cNvSpPr>
          <p:nvPr>
            <p:ph idx="1"/>
          </p:nvPr>
        </p:nvSpPr>
        <p:spPr/>
        <p:txBody>
          <a:bodyPr/>
          <a:lstStyle/>
          <a:p>
            <a:r>
              <a:rPr lang="en-US" b="1" dirty="0"/>
              <a:t>curve</a:t>
            </a:r>
            <a:r>
              <a:rPr lang="en-US" dirty="0"/>
              <a:t> a relationship between a country’s income per capita and its equality of income distribution, in which as per capital incomes increase, the distribution of income at first worsens and later improves from very low levels.  Named after Nobel laureate Simon Kuznets, who first statistically identified this relationship for developed nations.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Labor-intensive technique </a:t>
            </a:r>
            <a:endParaRPr lang="en-US" dirty="0"/>
          </a:p>
        </p:txBody>
      </p:sp>
      <p:sp>
        <p:nvSpPr>
          <p:cNvPr id="3" name="Content Placeholder 2"/>
          <p:cNvSpPr>
            <a:spLocks noGrp="1"/>
          </p:cNvSpPr>
          <p:nvPr>
            <p:ph idx="1"/>
          </p:nvPr>
        </p:nvSpPr>
        <p:spPr/>
        <p:txBody>
          <a:bodyPr/>
          <a:lstStyle/>
          <a:p>
            <a:r>
              <a:rPr lang="en-US" b="1" dirty="0"/>
              <a:t>technique </a:t>
            </a:r>
            <a:r>
              <a:rPr lang="en-US" dirty="0"/>
              <a:t> method of production that uses proportionately more </a:t>
            </a:r>
            <a:r>
              <a:rPr lang="en-US" dirty="0" err="1"/>
              <a:t>labour</a:t>
            </a:r>
            <a:r>
              <a:rPr lang="en-US" dirty="0"/>
              <a:t> relative to other factors of production.;  See also capital-intensive technique.</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LAFTA: Latin American Free Trade Association</a:t>
            </a:r>
            <a:endParaRPr lang="en-US" dirty="0"/>
          </a:p>
        </p:txBody>
      </p:sp>
      <p:sp>
        <p:nvSpPr>
          <p:cNvPr id="3" name="Content Placeholder 2"/>
          <p:cNvSpPr>
            <a:spLocks noGrp="1"/>
          </p:cNvSpPr>
          <p:nvPr>
            <p:ph idx="1"/>
          </p:nvPr>
        </p:nvSpPr>
        <p:spPr/>
        <p:txBody>
          <a:bodyPr>
            <a:normAutofit fontScale="92500" lnSpcReduction="20000"/>
          </a:bodyPr>
          <a:lstStyle/>
          <a:p>
            <a:r>
              <a:rPr lang="en-US" b="1" dirty="0"/>
              <a:t>Association </a:t>
            </a:r>
            <a:r>
              <a:rPr lang="en-US" dirty="0"/>
              <a:t> an economic federation of 11 Latin American states formed in 1990 and within which all commodities are traded free of tariff.  Each member state, however, many change tariffs and legislate other trade restrictions on goods entering it from countries that are not members of the federation.  The primary purpose of LAFTA is to encourage trade creation in the economically integrated area; its current membership includes Brazil, Argentina, Chile, and Venezuela.</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Laissez faire </a:t>
            </a:r>
            <a:endParaRPr lang="en-US" dirty="0"/>
          </a:p>
        </p:txBody>
      </p:sp>
      <p:sp>
        <p:nvSpPr>
          <p:cNvPr id="3" name="Content Placeholder 2"/>
          <p:cNvSpPr>
            <a:spLocks noGrp="1"/>
          </p:cNvSpPr>
          <p:nvPr>
            <p:ph idx="1"/>
          </p:nvPr>
        </p:nvSpPr>
        <p:spPr/>
        <p:txBody>
          <a:bodyPr/>
          <a:lstStyle/>
          <a:p>
            <a:r>
              <a:rPr lang="en-US" dirty="0"/>
              <a:t> an expression often used to represent the notion of the enterprise, market capitalism.  See also prefect competition and pure market capitalism.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Giffen</a:t>
            </a:r>
            <a:r>
              <a:rPr lang="en-US" dirty="0"/>
              <a:t> paradox</a:t>
            </a:r>
          </a:p>
        </p:txBody>
      </p:sp>
      <p:sp>
        <p:nvSpPr>
          <p:cNvPr id="3" name="Content Placeholder 2"/>
          <p:cNvSpPr>
            <a:spLocks noGrp="1"/>
          </p:cNvSpPr>
          <p:nvPr>
            <p:ph idx="1"/>
          </p:nvPr>
        </p:nvSpPr>
        <p:spPr/>
        <p:txBody>
          <a:bodyPr/>
          <a:lstStyle/>
          <a:p>
            <a:r>
              <a:rPr lang="en-US" b="1" dirty="0"/>
              <a:t>paradox</a:t>
            </a:r>
            <a:r>
              <a:rPr lang="en-US" dirty="0"/>
              <a:t> Sir Robert </a:t>
            </a:r>
            <a:r>
              <a:rPr lang="en-US" dirty="0" err="1"/>
              <a:t>Giffen</a:t>
            </a:r>
            <a:r>
              <a:rPr lang="en-US" dirty="0"/>
              <a:t> discovered that the poor people demand more of inferior goods if their prices rise and demand less if the prices fall.</a:t>
            </a:r>
            <a:r>
              <a:rPr lang="en-US" u="sng" dirty="0"/>
              <a:t> </a:t>
            </a:r>
            <a:endParaRPr lang="en-US" b="1" u="sng" dirty="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Land reform </a:t>
            </a:r>
            <a:endParaRPr lang="en-US" dirty="0"/>
          </a:p>
        </p:txBody>
      </p:sp>
      <p:sp>
        <p:nvSpPr>
          <p:cNvPr id="3" name="Content Placeholder 2"/>
          <p:cNvSpPr>
            <a:spLocks noGrp="1"/>
          </p:cNvSpPr>
          <p:nvPr>
            <p:ph idx="1"/>
          </p:nvPr>
        </p:nvSpPr>
        <p:spPr/>
        <p:txBody>
          <a:bodyPr>
            <a:normAutofit fontScale="92500" lnSpcReduction="20000"/>
          </a:bodyPr>
          <a:lstStyle/>
          <a:p>
            <a:r>
              <a:rPr lang="en-US" dirty="0"/>
              <a:t>deliberate attempt to reorganize and transform existing agrarian systems with the intention of improving the distribution of agricultural incomes and thus fostering rural development.   Among its may forms, land reform may entail provision of secured tenure rights to the individual farmer;   transfer of land ownership away from small classes of powerful landowners to tenants who actually till the land; appropriation of land estates for establishing small new settlement farms; instituting land improvements and irrigation schemes, etc.</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Law of demand </a:t>
            </a:r>
          </a:p>
        </p:txBody>
      </p:sp>
      <p:sp>
        <p:nvSpPr>
          <p:cNvPr id="3" name="Content Placeholder 2"/>
          <p:cNvSpPr>
            <a:spLocks noGrp="1"/>
          </p:cNvSpPr>
          <p:nvPr>
            <p:ph idx="1"/>
          </p:nvPr>
        </p:nvSpPr>
        <p:spPr/>
        <p:txBody>
          <a:bodyPr/>
          <a:lstStyle/>
          <a:p>
            <a:r>
              <a:rPr lang="en-US" dirty="0"/>
              <a:t>Price and demand has inverse relationship.</a:t>
            </a:r>
            <a:endParaRPr lang="en-US" b="1" u="sng" dirty="0"/>
          </a:p>
          <a:p>
            <a:r>
              <a:rPr lang="en-US" dirty="0"/>
              <a:t>People will buy more at lower prices and buy less at higher prices, other things remaining the same.</a:t>
            </a:r>
            <a:endParaRPr lang="en-US" b="1" u="sng" dirty="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Law of Diminishing Marginal Utility:</a:t>
            </a:r>
            <a:r>
              <a:rPr lang="en-US" b="1" u="sng" dirty="0"/>
              <a:t/>
            </a:r>
            <a:br>
              <a:rPr lang="en-US" b="1" u="sng" dirty="0"/>
            </a:br>
            <a:endParaRPr lang="en-US" dirty="0"/>
          </a:p>
        </p:txBody>
      </p:sp>
      <p:sp>
        <p:nvSpPr>
          <p:cNvPr id="3" name="Content Placeholder 2"/>
          <p:cNvSpPr>
            <a:spLocks noGrp="1"/>
          </p:cNvSpPr>
          <p:nvPr>
            <p:ph idx="1"/>
          </p:nvPr>
        </p:nvSpPr>
        <p:spPr/>
        <p:txBody>
          <a:bodyPr>
            <a:normAutofit lnSpcReduction="10000"/>
          </a:bodyPr>
          <a:lstStyle/>
          <a:p>
            <a:r>
              <a:rPr lang="en-US" b="1" dirty="0"/>
              <a:t>Law of Diminishing Marginal Utility:</a:t>
            </a:r>
            <a:endParaRPr lang="en-US" b="1" u="sng" dirty="0"/>
          </a:p>
          <a:p>
            <a:r>
              <a:rPr lang="en-US" dirty="0"/>
              <a:t>The additional benefit which a person derives from a given increase of his stock a thing diminishes with every increase in the stock that he already bas.</a:t>
            </a:r>
            <a:endParaRPr lang="en-US" b="1" u="sng" dirty="0"/>
          </a:p>
          <a:p>
            <a:r>
              <a:rPr lang="en-US" dirty="0"/>
              <a:t>Law of </a:t>
            </a:r>
            <a:r>
              <a:rPr lang="en-US" dirty="0" err="1"/>
              <a:t>Equi</a:t>
            </a:r>
            <a:r>
              <a:rPr lang="en-US" dirty="0"/>
              <a:t>-Marginal Utility</a:t>
            </a:r>
            <a:endParaRPr lang="en-US" b="1" u="sng" dirty="0"/>
          </a:p>
          <a:p>
            <a:r>
              <a:rPr lang="en-US" dirty="0"/>
              <a:t>M.M. </a:t>
            </a:r>
            <a:r>
              <a:rPr lang="en-US" dirty="0" err="1"/>
              <a:t>Gossan</a:t>
            </a:r>
            <a:r>
              <a:rPr lang="en-US" dirty="0"/>
              <a:t>, a German Economist discovered this </a:t>
            </a:r>
            <a:r>
              <a:rPr lang="en-US" dirty="0" err="1"/>
              <a:t>law.This</a:t>
            </a:r>
            <a:r>
              <a:rPr lang="en-US" dirty="0"/>
              <a:t> law is otherwise called as </a:t>
            </a:r>
            <a:r>
              <a:rPr lang="en-US" dirty="0" err="1"/>
              <a:t>Gossen</a:t>
            </a:r>
            <a:r>
              <a:rPr lang="en-US" dirty="0"/>
              <a:t> II law.</a:t>
            </a:r>
            <a:endParaRPr lang="en-US" b="1" u="sng" dirty="0"/>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Literacy rate </a:t>
            </a:r>
            <a:endParaRPr lang="en-US" dirty="0"/>
          </a:p>
        </p:txBody>
      </p:sp>
      <p:sp>
        <p:nvSpPr>
          <p:cNvPr id="3" name="Content Placeholder 2"/>
          <p:cNvSpPr>
            <a:spLocks noGrp="1"/>
          </p:cNvSpPr>
          <p:nvPr>
            <p:ph idx="1"/>
          </p:nvPr>
        </p:nvSpPr>
        <p:spPr/>
        <p:txBody>
          <a:bodyPr/>
          <a:lstStyle/>
          <a:p>
            <a:r>
              <a:rPr lang="en-US" b="1" dirty="0"/>
              <a:t>rate </a:t>
            </a:r>
            <a:r>
              <a:rPr lang="en-US" dirty="0"/>
              <a:t> percentage of population aged 15 and over able to read and write.</a:t>
            </a:r>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Lorenz curve </a:t>
            </a:r>
            <a:endParaRPr lang="en-US" dirty="0"/>
          </a:p>
        </p:txBody>
      </p:sp>
      <p:sp>
        <p:nvSpPr>
          <p:cNvPr id="3" name="Content Placeholder 2"/>
          <p:cNvSpPr>
            <a:spLocks noGrp="1"/>
          </p:cNvSpPr>
          <p:nvPr>
            <p:ph idx="1"/>
          </p:nvPr>
        </p:nvSpPr>
        <p:spPr/>
        <p:txBody>
          <a:bodyPr/>
          <a:lstStyle/>
          <a:p>
            <a:r>
              <a:rPr lang="en-US" dirty="0"/>
              <a:t>a graph depicting the variance of the size distribution of income from perfect equality.  See also </a:t>
            </a:r>
            <a:r>
              <a:rPr lang="en-US" dirty="0" err="1"/>
              <a:t>Gini</a:t>
            </a:r>
            <a:r>
              <a:rPr lang="en-US" dirty="0"/>
              <a:t> coefficient.</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Malthusian population trap </a:t>
            </a:r>
            <a:endParaRPr lang="en-US" dirty="0"/>
          </a:p>
        </p:txBody>
      </p:sp>
      <p:sp>
        <p:nvSpPr>
          <p:cNvPr id="3" name="Content Placeholder 2"/>
          <p:cNvSpPr>
            <a:spLocks noGrp="1"/>
          </p:cNvSpPr>
          <p:nvPr>
            <p:ph idx="1"/>
          </p:nvPr>
        </p:nvSpPr>
        <p:spPr/>
        <p:txBody>
          <a:bodyPr>
            <a:normAutofit fontScale="92500" lnSpcReduction="20000"/>
          </a:bodyPr>
          <a:lstStyle/>
          <a:p>
            <a:r>
              <a:rPr lang="en-US" dirty="0"/>
              <a:t>an inevitable population level envisaged by Thomas Malthus (1766-1834) at which population increase was bound to stop because after that level life-sustaining resources, which increase at an arithmetic rate, would be insufficient to support human population, which increases at a geometric rate.  Consequently, people would die of starvation, disease, wars, etc.  The Malthusian population trap therefore represents that population size that can just be supported by the available resources.</a:t>
            </a:r>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Marginal cost </a:t>
            </a:r>
            <a:endParaRPr lang="en-US" dirty="0"/>
          </a:p>
        </p:txBody>
      </p:sp>
      <p:sp>
        <p:nvSpPr>
          <p:cNvPr id="3" name="Content Placeholder 2"/>
          <p:cNvSpPr>
            <a:spLocks noGrp="1"/>
          </p:cNvSpPr>
          <p:nvPr>
            <p:ph idx="1"/>
          </p:nvPr>
        </p:nvSpPr>
        <p:spPr/>
        <p:txBody>
          <a:bodyPr/>
          <a:lstStyle/>
          <a:p>
            <a:r>
              <a:rPr lang="en-US" dirty="0"/>
              <a:t>the addition to total cost incurred by the producer as a result of varying output by one more unit.</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Marginal Utility</a:t>
            </a:r>
          </a:p>
        </p:txBody>
      </p:sp>
      <p:sp>
        <p:nvSpPr>
          <p:cNvPr id="3" name="Content Placeholder 2"/>
          <p:cNvSpPr>
            <a:spLocks noGrp="1"/>
          </p:cNvSpPr>
          <p:nvPr>
            <p:ph idx="1"/>
          </p:nvPr>
        </p:nvSpPr>
        <p:spPr/>
        <p:txBody>
          <a:bodyPr/>
          <a:lstStyle/>
          <a:p>
            <a:r>
              <a:rPr lang="en-US" dirty="0"/>
              <a:t>Marginal utility is the addition made to the total utility by consuming one more unit of commodity.  For example, if a consumer consumes 10 pieces of bread, the marginal utility is the utility derived from 10</a:t>
            </a:r>
            <a:r>
              <a:rPr lang="en-US" baseline="30000" dirty="0"/>
              <a:t>th</a:t>
            </a:r>
            <a:r>
              <a:rPr lang="en-US" dirty="0"/>
              <a:t> unit.</a:t>
            </a:r>
            <a:endParaRPr lang="en-US" b="1" u="sng" dirty="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Market mechanism</a:t>
            </a:r>
            <a:r>
              <a:rPr lang="en-US" dirty="0"/>
              <a:t> </a:t>
            </a:r>
          </a:p>
        </p:txBody>
      </p:sp>
      <p:sp>
        <p:nvSpPr>
          <p:cNvPr id="3" name="Content Placeholder 2"/>
          <p:cNvSpPr>
            <a:spLocks noGrp="1"/>
          </p:cNvSpPr>
          <p:nvPr>
            <p:ph idx="1"/>
          </p:nvPr>
        </p:nvSpPr>
        <p:spPr/>
        <p:txBody>
          <a:bodyPr/>
          <a:lstStyle/>
          <a:p>
            <a:r>
              <a:rPr lang="en-US" dirty="0"/>
              <a:t>the system whereby prices of commodities or services freely rise or fall when the buyer’s demand for them rises or falls or the seller’s supply of them decreases or increases.  </a:t>
            </a:r>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Microeconomics</a:t>
            </a:r>
            <a:endParaRPr lang="en-US" dirty="0"/>
          </a:p>
        </p:txBody>
      </p:sp>
      <p:sp>
        <p:nvSpPr>
          <p:cNvPr id="3" name="Content Placeholder 2"/>
          <p:cNvSpPr>
            <a:spLocks noGrp="1"/>
          </p:cNvSpPr>
          <p:nvPr>
            <p:ph idx="1"/>
          </p:nvPr>
        </p:nvSpPr>
        <p:spPr/>
        <p:txBody>
          <a:bodyPr/>
          <a:lstStyle/>
          <a:p>
            <a:r>
              <a:rPr lang="en-US" dirty="0"/>
              <a:t>that branch of economics concerned with individual decision units-firms and households-and the way in which their decisions interact to determine relative prices of goods and factors of production and how much of these will be brought and sold. The market is the central concept in microeconomics. See also </a:t>
            </a:r>
            <a:r>
              <a:rPr lang="en-US" i="1" dirty="0"/>
              <a:t>price system and traditional economics.</a:t>
            </a: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a:t>Gini</a:t>
            </a:r>
            <a:r>
              <a:rPr lang="en-US" b="1" dirty="0"/>
              <a:t> coefficient</a:t>
            </a:r>
            <a:endParaRPr lang="en-US" dirty="0"/>
          </a:p>
        </p:txBody>
      </p:sp>
      <p:sp>
        <p:nvSpPr>
          <p:cNvPr id="3" name="Content Placeholder 2"/>
          <p:cNvSpPr>
            <a:spLocks noGrp="1"/>
          </p:cNvSpPr>
          <p:nvPr>
            <p:ph idx="1"/>
          </p:nvPr>
        </p:nvSpPr>
        <p:spPr/>
        <p:txBody>
          <a:bodyPr>
            <a:normAutofit lnSpcReduction="10000"/>
          </a:bodyPr>
          <a:lstStyle/>
          <a:p>
            <a:r>
              <a:rPr lang="en-US" dirty="0"/>
              <a:t>an aggregate numerical measure of </a:t>
            </a:r>
            <a:r>
              <a:rPr lang="en-US" i="1" dirty="0"/>
              <a:t>income inequality </a:t>
            </a:r>
            <a:r>
              <a:rPr lang="en-US" dirty="0"/>
              <a:t>ranging from zero (perfect equality) to one (perfect inequality). It is graphically measured by dividing the area between the perfect equality line and the Lorenz curve by the total area lying to the right of the equality line in a Lorenz diagram. The higher the value of the coefficient, the higher the inequality of income distribution and the lower it is, the more equitable the distribution of income.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MONETARY POLICY</a:t>
            </a:r>
            <a:endParaRPr lang="en-US" b="1" u="sng" dirty="0"/>
          </a:p>
        </p:txBody>
      </p:sp>
      <p:sp>
        <p:nvSpPr>
          <p:cNvPr id="3" name="Content Placeholder 2"/>
          <p:cNvSpPr>
            <a:spLocks noGrp="1"/>
          </p:cNvSpPr>
          <p:nvPr>
            <p:ph idx="1"/>
          </p:nvPr>
        </p:nvSpPr>
        <p:spPr/>
        <p:txBody>
          <a:bodyPr>
            <a:normAutofit fontScale="77500" lnSpcReduction="20000"/>
          </a:bodyPr>
          <a:lstStyle/>
          <a:p>
            <a:r>
              <a:rPr lang="en-US" dirty="0"/>
              <a:t>The basic goals or objectives of macro economic policy in most of the countries are: </a:t>
            </a:r>
            <a:endParaRPr lang="en-US" b="1" u="sng" dirty="0"/>
          </a:p>
          <a:p>
            <a:pPr lvl="0"/>
            <a:r>
              <a:rPr lang="en-US" dirty="0"/>
              <a:t>Full employment.</a:t>
            </a:r>
            <a:endParaRPr lang="en-US" b="1" u="sng" dirty="0"/>
          </a:p>
          <a:p>
            <a:pPr lvl="0"/>
            <a:r>
              <a:rPr lang="en-US" dirty="0"/>
              <a:t>Price stability</a:t>
            </a:r>
            <a:endParaRPr lang="en-US" b="1" u="sng" dirty="0"/>
          </a:p>
          <a:p>
            <a:pPr lvl="0"/>
            <a:r>
              <a:rPr lang="en-US" dirty="0"/>
              <a:t>Rapid economic growth</a:t>
            </a:r>
            <a:endParaRPr lang="en-US" b="1" u="sng" dirty="0"/>
          </a:p>
          <a:p>
            <a:pPr lvl="0"/>
            <a:r>
              <a:rPr lang="en-US" dirty="0"/>
              <a:t>Balance of payments equilibrium and</a:t>
            </a:r>
            <a:endParaRPr lang="en-US" b="1" u="sng" dirty="0"/>
          </a:p>
          <a:p>
            <a:pPr lvl="0"/>
            <a:r>
              <a:rPr lang="en-US" dirty="0"/>
              <a:t>Economic justice</a:t>
            </a:r>
            <a:endParaRPr lang="en-US" b="1" u="sng" dirty="0"/>
          </a:p>
          <a:p>
            <a:pPr lvl="0"/>
            <a:r>
              <a:rPr lang="en-US" dirty="0"/>
              <a:t>Equal income distribution is called as Economic Justice.</a:t>
            </a:r>
            <a:endParaRPr lang="en-US" b="1" u="sng" dirty="0"/>
          </a:p>
          <a:p>
            <a:pPr lvl="0"/>
            <a:r>
              <a:rPr lang="en-US" dirty="0"/>
              <a:t>Monetary Policy is policy that employs the central bank’s control over the supply and cost of money as an instrument for achieving the objectives of economic policy.</a:t>
            </a:r>
            <a:endParaRPr lang="en-US" b="1" u="sng" dirty="0"/>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Money supply</a:t>
            </a:r>
            <a:r>
              <a:rPr lang="en-US" dirty="0"/>
              <a:t> </a:t>
            </a:r>
          </a:p>
        </p:txBody>
      </p:sp>
      <p:sp>
        <p:nvSpPr>
          <p:cNvPr id="3" name="Content Placeholder 2"/>
          <p:cNvSpPr>
            <a:spLocks noGrp="1"/>
          </p:cNvSpPr>
          <p:nvPr>
            <p:ph idx="1"/>
          </p:nvPr>
        </p:nvSpPr>
        <p:spPr/>
        <p:txBody>
          <a:bodyPr/>
          <a:lstStyle/>
          <a:p>
            <a:r>
              <a:rPr lang="en-US" dirty="0"/>
              <a:t>sum total of currency in circulation plus commercial bank demand deposits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Monopolistic</a:t>
            </a:r>
            <a:endParaRPr lang="en-US" dirty="0"/>
          </a:p>
        </p:txBody>
      </p:sp>
      <p:sp>
        <p:nvSpPr>
          <p:cNvPr id="3" name="Content Placeholder 2"/>
          <p:cNvSpPr>
            <a:spLocks noGrp="1"/>
          </p:cNvSpPr>
          <p:nvPr>
            <p:ph idx="1"/>
          </p:nvPr>
        </p:nvSpPr>
        <p:spPr/>
        <p:txBody>
          <a:bodyPr/>
          <a:lstStyle/>
          <a:p>
            <a:r>
              <a:rPr lang="en-US" dirty="0"/>
              <a:t>market control a situation in which the output of an industry is controlled by a single</a:t>
            </a:r>
            <a:r>
              <a:rPr lang="en-US" b="1" dirty="0"/>
              <a:t> </a:t>
            </a:r>
            <a:r>
              <a:rPr lang="en-US" dirty="0"/>
              <a:t>producer (or seller) or by a group of producers who make joint decisions.</a:t>
            </a:r>
          </a:p>
          <a:p>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Monopoly</a:t>
            </a:r>
            <a:endParaRPr lang="en-US" dirty="0"/>
          </a:p>
        </p:txBody>
      </p:sp>
      <p:sp>
        <p:nvSpPr>
          <p:cNvPr id="3" name="Content Placeholder 2"/>
          <p:cNvSpPr>
            <a:spLocks noGrp="1"/>
          </p:cNvSpPr>
          <p:nvPr>
            <p:ph idx="1"/>
          </p:nvPr>
        </p:nvSpPr>
        <p:spPr/>
        <p:txBody>
          <a:bodyPr/>
          <a:lstStyle/>
          <a:p>
            <a:r>
              <a:rPr lang="en-US" b="1" dirty="0"/>
              <a:t> </a:t>
            </a:r>
            <a:r>
              <a:rPr lang="en-US" dirty="0"/>
              <a:t>a market situation in which a  product which does not have close substitutes is being produced and sold by a single seller.   See also perfect competition and oligopoly.</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NATIONAL INCOME</a:t>
            </a:r>
            <a:r>
              <a:rPr lang="en-US" b="1" dirty="0"/>
              <a:t> </a:t>
            </a:r>
            <a:endParaRPr lang="en-US" dirty="0"/>
          </a:p>
        </p:txBody>
      </p:sp>
      <p:sp>
        <p:nvSpPr>
          <p:cNvPr id="3" name="Content Placeholder 2"/>
          <p:cNvSpPr>
            <a:spLocks noGrp="1"/>
          </p:cNvSpPr>
          <p:nvPr>
            <p:ph idx="1"/>
          </p:nvPr>
        </p:nvSpPr>
        <p:spPr/>
        <p:txBody>
          <a:bodyPr/>
          <a:lstStyle/>
          <a:p>
            <a:r>
              <a:rPr lang="en-US" dirty="0"/>
              <a:t>is the total goods and service produced in a country.</a:t>
            </a:r>
            <a:endParaRPr lang="en-US" b="1" u="sng" dirty="0"/>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is the total goods and service produced in a country.</a:t>
            </a:r>
            <a:r>
              <a:rPr lang="en-US" b="1" u="sng" dirty="0"/>
              <a:t/>
            </a:r>
            <a:br>
              <a:rPr lang="en-US" b="1" u="sng" dirty="0"/>
            </a:br>
            <a:endParaRPr lang="en-US" dirty="0"/>
          </a:p>
        </p:txBody>
      </p:sp>
      <p:sp>
        <p:nvSpPr>
          <p:cNvPr id="3" name="Content Placeholder 2"/>
          <p:cNvSpPr>
            <a:spLocks noGrp="1"/>
          </p:cNvSpPr>
          <p:nvPr>
            <p:ph idx="1"/>
          </p:nvPr>
        </p:nvSpPr>
        <p:spPr/>
        <p:txBody>
          <a:bodyPr/>
          <a:lstStyle/>
          <a:p>
            <a:r>
              <a:rPr lang="en-US" dirty="0"/>
              <a:t>barriers to free trade that take forms other than tariffs such as quotas, sanitary requirements for imported meats and dairy products.</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Oligopoly</a:t>
            </a:r>
            <a:endParaRPr lang="en-US" dirty="0"/>
          </a:p>
        </p:txBody>
      </p:sp>
      <p:sp>
        <p:nvSpPr>
          <p:cNvPr id="3" name="Content Placeholder 2"/>
          <p:cNvSpPr>
            <a:spLocks noGrp="1"/>
          </p:cNvSpPr>
          <p:nvPr>
            <p:ph idx="1"/>
          </p:nvPr>
        </p:nvSpPr>
        <p:spPr/>
        <p:txBody>
          <a:bodyPr/>
          <a:lstStyle/>
          <a:p>
            <a:r>
              <a:rPr lang="en-US" b="1" dirty="0"/>
              <a:t>Oligopoly</a:t>
            </a:r>
            <a:r>
              <a:rPr lang="en-US" dirty="0"/>
              <a:t> a market situation whereby where are a few sellers and many buyers of similar but differentiated products. OPEC provides a good example of international oligopoly. See also </a:t>
            </a:r>
            <a:r>
              <a:rPr lang="en-US" i="1" dirty="0"/>
              <a:t>imperfect competition.</a:t>
            </a:r>
            <a:endParaRPr lang="en-US" dirty="0"/>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Opportunity cost</a:t>
            </a:r>
            <a:r>
              <a:rPr lang="en-US" b="1" dirty="0"/>
              <a:t> </a:t>
            </a:r>
            <a:endParaRPr lang="en-US" dirty="0"/>
          </a:p>
        </p:txBody>
      </p:sp>
      <p:sp>
        <p:nvSpPr>
          <p:cNvPr id="3" name="Content Placeholder 2"/>
          <p:cNvSpPr>
            <a:spLocks noGrp="1"/>
          </p:cNvSpPr>
          <p:nvPr>
            <p:ph idx="1"/>
          </p:nvPr>
        </p:nvSpPr>
        <p:spPr/>
        <p:txBody>
          <a:bodyPr/>
          <a:lstStyle/>
          <a:p>
            <a:r>
              <a:rPr lang="en-US" b="1" dirty="0"/>
              <a:t>cost</a:t>
            </a:r>
            <a:r>
              <a:rPr lang="en-US" dirty="0"/>
              <a:t> is the cost of something in terms of an opportunity forgone</a:t>
            </a:r>
            <a:r>
              <a:rPr lang="en-US" dirty="0" smtClean="0"/>
              <a:t>. The </a:t>
            </a:r>
            <a:r>
              <a:rPr lang="en-US" dirty="0"/>
              <a:t>key difference between the concepts of ‘economic cost’ and ‘accounting cost’ is opportunity cost.</a:t>
            </a:r>
            <a:endParaRPr lang="en-US" b="1" u="sng" dirty="0"/>
          </a:p>
          <a:p>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Normative economics</a:t>
            </a:r>
            <a:r>
              <a:rPr lang="en-US" dirty="0"/>
              <a:t> </a:t>
            </a:r>
          </a:p>
        </p:txBody>
      </p:sp>
      <p:sp>
        <p:nvSpPr>
          <p:cNvPr id="3" name="Content Placeholder 2"/>
          <p:cNvSpPr>
            <a:spLocks noGrp="1"/>
          </p:cNvSpPr>
          <p:nvPr>
            <p:ph idx="1"/>
          </p:nvPr>
        </p:nvSpPr>
        <p:spPr/>
        <p:txBody>
          <a:bodyPr/>
          <a:lstStyle/>
          <a:p>
            <a:r>
              <a:rPr lang="en-US" dirty="0"/>
              <a:t>the notion that economics must concern itself with what “ought to be.” Thus, it is argued that economics and economic analysis always involve value judgments, whether explicit or implicit, on the part of the analyst or observer.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Positive economics</a:t>
            </a:r>
            <a:r>
              <a:rPr lang="en-US" dirty="0"/>
              <a:t> </a:t>
            </a:r>
          </a:p>
        </p:txBody>
      </p:sp>
      <p:sp>
        <p:nvSpPr>
          <p:cNvPr id="3" name="Content Placeholder 2"/>
          <p:cNvSpPr>
            <a:spLocks noGrp="1"/>
          </p:cNvSpPr>
          <p:nvPr>
            <p:ph idx="1"/>
          </p:nvPr>
        </p:nvSpPr>
        <p:spPr/>
        <p:txBody>
          <a:bodyPr/>
          <a:lstStyle/>
          <a:p>
            <a:r>
              <a:rPr lang="en-US" dirty="0"/>
              <a:t>the notion that economics should be concerned with “what is,” was, or will be with answers to economic questions based on facts or empirical observation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Gross domestic product (GDP) </a:t>
            </a:r>
            <a:endParaRPr lang="en-US" dirty="0"/>
          </a:p>
        </p:txBody>
      </p:sp>
      <p:sp>
        <p:nvSpPr>
          <p:cNvPr id="3" name="Content Placeholder 2"/>
          <p:cNvSpPr>
            <a:spLocks noGrp="1"/>
          </p:cNvSpPr>
          <p:nvPr>
            <p:ph idx="1"/>
          </p:nvPr>
        </p:nvSpPr>
        <p:spPr/>
        <p:txBody>
          <a:bodyPr/>
          <a:lstStyle/>
          <a:p>
            <a:r>
              <a:rPr lang="en-US" b="1" dirty="0"/>
              <a:t>)  </a:t>
            </a:r>
            <a:r>
              <a:rPr lang="en-US" dirty="0"/>
              <a:t>measures the total final outputs of goods and services produced by the country’s economy-</a:t>
            </a:r>
            <a:r>
              <a:rPr lang="en-US" dirty="0" err="1"/>
              <a:t>i.e</a:t>
            </a:r>
            <a:r>
              <a:rPr lang="en-US" dirty="0"/>
              <a:t>, within the country’s territory by residents and nonresidents, regardless of its allocation between domestic and foreign claims. </a:t>
            </a:r>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Price</a:t>
            </a:r>
            <a:endParaRPr lang="en-US" dirty="0"/>
          </a:p>
        </p:txBody>
      </p:sp>
      <p:sp>
        <p:nvSpPr>
          <p:cNvPr id="3" name="Content Placeholder 2"/>
          <p:cNvSpPr>
            <a:spLocks noGrp="1"/>
          </p:cNvSpPr>
          <p:nvPr>
            <p:ph idx="1"/>
          </p:nvPr>
        </p:nvSpPr>
        <p:spPr/>
        <p:txBody>
          <a:bodyPr/>
          <a:lstStyle/>
          <a:p>
            <a:r>
              <a:rPr lang="en-US" dirty="0"/>
              <a:t>monetary or real value of a resource, commodity, or service. The role of prices in a market economy is to ration or allocate resources in accordance with supply and demand; additionally, relative prices should reflect the relative scarcity values of different resources, goods, or services, see price system.</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Price controls</a:t>
            </a:r>
            <a:r>
              <a:rPr lang="en-US" dirty="0"/>
              <a:t> </a:t>
            </a:r>
          </a:p>
        </p:txBody>
      </p:sp>
      <p:sp>
        <p:nvSpPr>
          <p:cNvPr id="3" name="Content Placeholder 2"/>
          <p:cNvSpPr>
            <a:spLocks noGrp="1"/>
          </p:cNvSpPr>
          <p:nvPr>
            <p:ph idx="1"/>
          </p:nvPr>
        </p:nvSpPr>
        <p:spPr/>
        <p:txBody>
          <a:bodyPr/>
          <a:lstStyle/>
          <a:p>
            <a:r>
              <a:rPr lang="en-US" dirty="0"/>
              <a:t>setting of maximum or minimum prices by the government.</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Price elasticity of demand</a:t>
            </a:r>
            <a:r>
              <a:rPr lang="en-US" dirty="0"/>
              <a:t> </a:t>
            </a:r>
          </a:p>
        </p:txBody>
      </p:sp>
      <p:sp>
        <p:nvSpPr>
          <p:cNvPr id="3" name="Content Placeholder 2"/>
          <p:cNvSpPr>
            <a:spLocks noGrp="1"/>
          </p:cNvSpPr>
          <p:nvPr>
            <p:ph idx="1"/>
          </p:nvPr>
        </p:nvSpPr>
        <p:spPr/>
        <p:txBody>
          <a:bodyPr/>
          <a:lstStyle/>
          <a:p>
            <a:r>
              <a:rPr lang="en-US" dirty="0"/>
              <a:t>the responsiveness of the quantity of a good demanded to change in its price, expressed as the percentage change in quantity demanded divided by the percentage change in price.</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Price elasticity of  supply</a:t>
            </a:r>
            <a:r>
              <a:rPr lang="en-US" dirty="0"/>
              <a:t> </a:t>
            </a:r>
          </a:p>
        </p:txBody>
      </p:sp>
      <p:sp>
        <p:nvSpPr>
          <p:cNvPr id="3" name="Content Placeholder 2"/>
          <p:cNvSpPr>
            <a:spLocks noGrp="1"/>
          </p:cNvSpPr>
          <p:nvPr>
            <p:ph idx="1"/>
          </p:nvPr>
        </p:nvSpPr>
        <p:spPr/>
        <p:txBody>
          <a:bodyPr/>
          <a:lstStyle/>
          <a:p>
            <a:r>
              <a:rPr lang="en-US" dirty="0"/>
              <a:t>the responsiveness of the quantity of a commodity supplied to change in its price, expressed as the proportionate change in quantity supplied divided by the proportionate change in price.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Profit</a:t>
            </a:r>
            <a:endParaRPr lang="en-US" dirty="0"/>
          </a:p>
        </p:txBody>
      </p:sp>
      <p:sp>
        <p:nvSpPr>
          <p:cNvPr id="3" name="Content Placeholder 2"/>
          <p:cNvSpPr>
            <a:spLocks noGrp="1"/>
          </p:cNvSpPr>
          <p:nvPr>
            <p:ph idx="1"/>
          </p:nvPr>
        </p:nvSpPr>
        <p:spPr/>
        <p:txBody>
          <a:bodyPr/>
          <a:lstStyle/>
          <a:p>
            <a:r>
              <a:rPr lang="en-US" dirty="0"/>
              <a:t>the difference between the market value of output and the market value of inputs that were employed to produce the output.  Alternatively, a firm’s or farm’s profits, at least according to a fundamental assumption of Western economic theory.</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Recession</a:t>
            </a:r>
            <a:endParaRPr lang="en-US" dirty="0"/>
          </a:p>
        </p:txBody>
      </p:sp>
      <p:sp>
        <p:nvSpPr>
          <p:cNvPr id="3" name="Content Placeholder 2"/>
          <p:cNvSpPr>
            <a:spLocks noGrp="1"/>
          </p:cNvSpPr>
          <p:nvPr>
            <p:ph idx="1"/>
          </p:nvPr>
        </p:nvSpPr>
        <p:spPr/>
        <p:txBody>
          <a:bodyPr/>
          <a:lstStyle/>
          <a:p>
            <a:r>
              <a:rPr lang="en-US" dirty="0"/>
              <a:t>a period of slack general economic activity as reflected in rising unemployment and excess productive capacity in a broad spectrum of industries.</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Regressive tax </a:t>
            </a:r>
            <a:endParaRPr lang="en-US" dirty="0"/>
          </a:p>
        </p:txBody>
      </p:sp>
      <p:sp>
        <p:nvSpPr>
          <p:cNvPr id="3" name="Content Placeholder 2"/>
          <p:cNvSpPr>
            <a:spLocks noGrp="1"/>
          </p:cNvSpPr>
          <p:nvPr>
            <p:ph idx="1"/>
          </p:nvPr>
        </p:nvSpPr>
        <p:spPr/>
        <p:txBody>
          <a:bodyPr/>
          <a:lstStyle/>
          <a:p>
            <a:r>
              <a:rPr lang="en-US" dirty="0"/>
              <a:t>liability on income falls with the increase in the tax payer’s income. under this tax system, the poorer sections of the society are taxed at higher rates than the richer sections. Hence this tax is not just or equitable.</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Science of Scarcity</a:t>
            </a:r>
          </a:p>
        </p:txBody>
      </p:sp>
      <p:sp>
        <p:nvSpPr>
          <p:cNvPr id="3" name="Content Placeholder 2"/>
          <p:cNvSpPr>
            <a:spLocks noGrp="1"/>
          </p:cNvSpPr>
          <p:nvPr>
            <p:ph idx="1"/>
          </p:nvPr>
        </p:nvSpPr>
        <p:spPr/>
        <p:txBody>
          <a:bodyPr/>
          <a:lstStyle/>
          <a:p>
            <a:r>
              <a:rPr lang="en-US" dirty="0"/>
              <a:t>Scarcity is the basic fact in everyday human life.  So economics is the science about scarcity.</a:t>
            </a:r>
            <a:endParaRPr lang="en-US" b="1" u="sng" dirty="0"/>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Science of Choice</a:t>
            </a:r>
          </a:p>
        </p:txBody>
      </p:sp>
      <p:sp>
        <p:nvSpPr>
          <p:cNvPr id="3" name="Content Placeholder 2"/>
          <p:cNvSpPr>
            <a:spLocks noGrp="1"/>
          </p:cNvSpPr>
          <p:nvPr>
            <p:ph idx="1"/>
          </p:nvPr>
        </p:nvSpPr>
        <p:spPr/>
        <p:txBody>
          <a:bodyPr/>
          <a:lstStyle/>
          <a:p>
            <a:r>
              <a:rPr lang="en-US" dirty="0"/>
              <a:t>All human wants do not have equal importance.  So it is necessary to select important needs.  Therefore economics is called as the ‘Science of Choice’.</a:t>
            </a:r>
            <a:endParaRPr lang="en-US" b="1" u="sng" dirty="0"/>
          </a:p>
          <a:p>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Special Drawing Rights (SDRs) </a:t>
            </a:r>
            <a:endParaRPr lang="en-US" dirty="0"/>
          </a:p>
        </p:txBody>
      </p:sp>
      <p:sp>
        <p:nvSpPr>
          <p:cNvPr id="3" name="Content Placeholder 2"/>
          <p:cNvSpPr>
            <a:spLocks noGrp="1"/>
          </p:cNvSpPr>
          <p:nvPr>
            <p:ph idx="1"/>
          </p:nvPr>
        </p:nvSpPr>
        <p:spPr/>
        <p:txBody>
          <a:bodyPr/>
          <a:lstStyle/>
          <a:p>
            <a:r>
              <a:rPr lang="en-US" dirty="0"/>
              <a:t> a new form  of international financial asset – often referred to as paper gold created by the International Monetary Fund (IMF) in 1970 and designed to supplement gold and dollars in settling international balance of payments accounts.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Group of  7 </a:t>
            </a:r>
            <a:endParaRPr lang="en-US" dirty="0"/>
          </a:p>
        </p:txBody>
      </p:sp>
      <p:sp>
        <p:nvSpPr>
          <p:cNvPr id="3" name="Content Placeholder 2"/>
          <p:cNvSpPr>
            <a:spLocks noGrp="1"/>
          </p:cNvSpPr>
          <p:nvPr>
            <p:ph idx="1"/>
          </p:nvPr>
        </p:nvSpPr>
        <p:spPr/>
        <p:txBody>
          <a:bodyPr/>
          <a:lstStyle/>
          <a:p>
            <a:r>
              <a:rPr lang="en-US" b="1" dirty="0"/>
              <a:t>7 </a:t>
            </a:r>
            <a:r>
              <a:rPr lang="en-US" dirty="0"/>
              <a:t>the seven leasing industrialized first world Nations (the U.S., Canada, Great, Britain, France, West Germany, Japan, and Italy), which convene at annual economic summits to discuss global economic issues.</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Subsidy</a:t>
            </a:r>
            <a:endParaRPr lang="en-US" dirty="0"/>
          </a:p>
        </p:txBody>
      </p:sp>
      <p:sp>
        <p:nvSpPr>
          <p:cNvPr id="3" name="Content Placeholder 2"/>
          <p:cNvSpPr>
            <a:spLocks noGrp="1"/>
          </p:cNvSpPr>
          <p:nvPr>
            <p:ph idx="1"/>
          </p:nvPr>
        </p:nvSpPr>
        <p:spPr/>
        <p:txBody>
          <a:bodyPr>
            <a:normAutofit fontScale="85000" lnSpcReduction="10000"/>
          </a:bodyPr>
          <a:lstStyle/>
          <a:p>
            <a:r>
              <a:rPr lang="en-US" dirty="0"/>
              <a:t>a payment by the government to producers or distributors in an industry to prevent the decline of that industry (e.g., as a result of continuous unprofitable operations) or an increase in the prices of its products, or simply to encourage it to hire more labor (as in the case of a wage subsidy).  Examples of subsidies are export subsidies to encourage the sale of exports, subsidies on some foodstuffs to keep down the cost of living especially in urban areas, farm subsidies to encourage expansion of farm production and achieve self-reliance in food production.</a:t>
            </a:r>
          </a:p>
          <a:p>
            <a:endParaRPr 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Total Utility</a:t>
            </a:r>
          </a:p>
        </p:txBody>
      </p:sp>
      <p:sp>
        <p:nvSpPr>
          <p:cNvPr id="3" name="Content Placeholder 2"/>
          <p:cNvSpPr>
            <a:spLocks noGrp="1"/>
          </p:cNvSpPr>
          <p:nvPr>
            <p:ph idx="1"/>
          </p:nvPr>
        </p:nvSpPr>
        <p:spPr/>
        <p:txBody>
          <a:bodyPr/>
          <a:lstStyle/>
          <a:p>
            <a:r>
              <a:rPr lang="en-US" dirty="0"/>
              <a:t>Sum of satisfaction derived from consuming all unit of a commodity is called as total utility.</a:t>
            </a:r>
            <a:endParaRPr lang="en-US" b="1" u="sng" dirty="0"/>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Tertiary sector </a:t>
            </a:r>
            <a:endParaRPr lang="en-US" dirty="0"/>
          </a:p>
        </p:txBody>
      </p:sp>
      <p:sp>
        <p:nvSpPr>
          <p:cNvPr id="3" name="Content Placeholder 2"/>
          <p:cNvSpPr>
            <a:spLocks noGrp="1"/>
          </p:cNvSpPr>
          <p:nvPr>
            <p:ph idx="1"/>
          </p:nvPr>
        </p:nvSpPr>
        <p:spPr/>
        <p:txBody>
          <a:bodyPr/>
          <a:lstStyle/>
          <a:p>
            <a:r>
              <a:rPr lang="en-US" b="1" dirty="0"/>
              <a:t>sector </a:t>
            </a:r>
            <a:r>
              <a:rPr lang="en-US" dirty="0"/>
              <a:t> the services and commerce portion of an economy.  Examples of services include repair and maintenance of capital goods, haircuts, public administration, medical care, transport and communications, teaching.  See also primary and secondary sectors.</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Time element</a:t>
            </a:r>
            <a:r>
              <a:rPr lang="en-US" dirty="0"/>
              <a:t> </a:t>
            </a:r>
          </a:p>
        </p:txBody>
      </p:sp>
      <p:sp>
        <p:nvSpPr>
          <p:cNvPr id="3" name="Content Placeholder 2"/>
          <p:cNvSpPr>
            <a:spLocks noGrp="1"/>
          </p:cNvSpPr>
          <p:nvPr>
            <p:ph idx="1"/>
          </p:nvPr>
        </p:nvSpPr>
        <p:spPr/>
        <p:txBody>
          <a:bodyPr>
            <a:normAutofit fontScale="92500" lnSpcReduction="20000"/>
          </a:bodyPr>
          <a:lstStyle/>
          <a:p>
            <a:r>
              <a:rPr lang="en-US" dirty="0"/>
              <a:t>classified time as three types </a:t>
            </a:r>
          </a:p>
          <a:p>
            <a:r>
              <a:rPr lang="en-US" dirty="0"/>
              <a:t>Market Period</a:t>
            </a:r>
            <a:r>
              <a:rPr lang="en-US" u="sng" dirty="0"/>
              <a:t>:</a:t>
            </a:r>
            <a:r>
              <a:rPr lang="en-US" dirty="0"/>
              <a:t> Market Period is the period during which the ability of the firm to affect any changes in supply in response to any change in demand is extremely limited or almost nil.</a:t>
            </a:r>
            <a:endParaRPr lang="en-US" b="1" u="sng" dirty="0"/>
          </a:p>
          <a:p>
            <a:r>
              <a:rPr lang="en-US" dirty="0"/>
              <a:t>Short Period: Short period is one during which at least one of the factors will be a fixed input and the supply will be adjusted by changing the variable inputs.</a:t>
            </a:r>
            <a:endParaRPr lang="en-US" b="1" u="sng" dirty="0"/>
          </a:p>
          <a:p>
            <a:r>
              <a:rPr lang="en-US" dirty="0"/>
              <a:t>Long Period: In a long period supply can be changed by changing all the inputs.</a:t>
            </a:r>
            <a:endParaRPr lang="en-US" b="1" u="sng" dirty="0"/>
          </a:p>
          <a:p>
            <a:endParaRPr 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Veblen effect</a:t>
            </a:r>
            <a:r>
              <a:rPr lang="en-US" b="1" dirty="0"/>
              <a:t> </a:t>
            </a:r>
            <a:endParaRPr lang="en-US" dirty="0"/>
          </a:p>
        </p:txBody>
      </p:sp>
      <p:sp>
        <p:nvSpPr>
          <p:cNvPr id="3" name="Content Placeholder 2"/>
          <p:cNvSpPr>
            <a:spLocks noGrp="1"/>
          </p:cNvSpPr>
          <p:nvPr>
            <p:ph idx="1"/>
          </p:nvPr>
        </p:nvSpPr>
        <p:spPr/>
        <p:txBody>
          <a:bodyPr/>
          <a:lstStyle/>
          <a:p>
            <a:r>
              <a:rPr lang="en-US" dirty="0"/>
              <a:t>Veblen has pointed out that there are some goods demanded by very rich people for their social prestige.  When price of such goods rise, their use becomes more attractive.  If such goods were cheaper, the rich would not even purchase.</a:t>
            </a:r>
            <a:endParaRPr lang="en-US" b="1" u="sng" dirty="0"/>
          </a:p>
          <a:p>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Vicious circle </a:t>
            </a:r>
            <a:endParaRPr lang="en-US" dirty="0"/>
          </a:p>
        </p:txBody>
      </p:sp>
      <p:sp>
        <p:nvSpPr>
          <p:cNvPr id="3" name="Content Placeholder 2"/>
          <p:cNvSpPr>
            <a:spLocks noGrp="1"/>
          </p:cNvSpPr>
          <p:nvPr>
            <p:ph idx="1"/>
          </p:nvPr>
        </p:nvSpPr>
        <p:spPr/>
        <p:txBody>
          <a:bodyPr/>
          <a:lstStyle/>
          <a:p>
            <a:r>
              <a:rPr lang="en-US" dirty="0"/>
              <a:t>a self reinforcing situation in which there are factors that tend to perpetuate a certain undesirable phenomenon e.g., low incomes in poor countries lead to low consumption which then leads to poor health and low </a:t>
            </a:r>
            <a:r>
              <a:rPr lang="en-US" dirty="0" err="1"/>
              <a:t>labour</a:t>
            </a:r>
            <a:r>
              <a:rPr lang="en-US" dirty="0"/>
              <a:t> productivity and eventually to the persistence of poverty.</a:t>
            </a:r>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Wealth</a:t>
            </a:r>
          </a:p>
        </p:txBody>
      </p:sp>
      <p:sp>
        <p:nvSpPr>
          <p:cNvPr id="3" name="Content Placeholder 2"/>
          <p:cNvSpPr>
            <a:spLocks noGrp="1"/>
          </p:cNvSpPr>
          <p:nvPr>
            <p:ph idx="1"/>
          </p:nvPr>
        </p:nvSpPr>
        <p:spPr/>
        <p:txBody>
          <a:bodyPr/>
          <a:lstStyle/>
          <a:p>
            <a:r>
              <a:rPr lang="en-US" dirty="0"/>
              <a:t>Economics is a science which studies about wealth. </a:t>
            </a:r>
            <a:r>
              <a:rPr lang="en-US" dirty="0" err="1"/>
              <a:t>Thosecommodities</a:t>
            </a:r>
            <a:r>
              <a:rPr lang="en-US" dirty="0"/>
              <a:t>, which have utility, and scarce are referred as wealth.</a:t>
            </a:r>
            <a:endParaRPr lang="en-US" b="1" u="sng" dirty="0"/>
          </a:p>
          <a:p>
            <a:r>
              <a:rPr lang="en-US" dirty="0"/>
              <a:t>Adam Smith considered economics studies the problems associated with the production and usage of wealth.</a:t>
            </a:r>
            <a:endParaRPr lang="en-US" b="1" u="sng" dirty="0"/>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Welfare</a:t>
            </a:r>
          </a:p>
        </p:txBody>
      </p:sp>
      <p:sp>
        <p:nvSpPr>
          <p:cNvPr id="3" name="Content Placeholder 2"/>
          <p:cNvSpPr>
            <a:spLocks noGrp="1"/>
          </p:cNvSpPr>
          <p:nvPr>
            <p:ph idx="1"/>
          </p:nvPr>
        </p:nvSpPr>
        <p:spPr/>
        <p:txBody>
          <a:bodyPr/>
          <a:lstStyle/>
          <a:p>
            <a:r>
              <a:rPr lang="en-US" dirty="0"/>
              <a:t>In 1890 Alfred Marshall wrote a book ‘The Principles of </a:t>
            </a:r>
            <a:r>
              <a:rPr lang="en-US" dirty="0" err="1"/>
              <a:t>Economics’.Economics</a:t>
            </a:r>
            <a:r>
              <a:rPr lang="en-US" dirty="0"/>
              <a:t> studies about mankind in the ordinary business of </a:t>
            </a:r>
            <a:r>
              <a:rPr lang="en-US" dirty="0" err="1"/>
              <a:t>life.Marshall</a:t>
            </a:r>
            <a:r>
              <a:rPr lang="en-US" dirty="0"/>
              <a:t> accepts that economics studies about wealth but he does not accept that economics studies only about wealth</a:t>
            </a:r>
            <a:endParaRPr lang="en-US" b="1" u="sng" dirty="0"/>
          </a:p>
          <a:p>
            <a:r>
              <a:rPr lang="en-US" dirty="0"/>
              <a:t>He considers study about human is more important than study about wealth.</a:t>
            </a:r>
            <a:endParaRPr lang="en-US" b="1" u="sng" dirty="0"/>
          </a:p>
          <a:p>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Zero based budgeting </a:t>
            </a:r>
            <a:endParaRPr lang="en-US" dirty="0"/>
          </a:p>
        </p:txBody>
      </p:sp>
      <p:sp>
        <p:nvSpPr>
          <p:cNvPr id="3" name="Content Placeholder 2"/>
          <p:cNvSpPr>
            <a:spLocks noGrp="1"/>
          </p:cNvSpPr>
          <p:nvPr>
            <p:ph idx="1"/>
          </p:nvPr>
        </p:nvSpPr>
        <p:spPr/>
        <p:txBody>
          <a:bodyPr/>
          <a:lstStyle/>
          <a:p>
            <a:r>
              <a:rPr lang="en-US" b="1" dirty="0"/>
              <a:t>budgeting In zero based budgeting, every year is considered as a new year thus providing a connecting link between the previous year and the current year. The budget is viewed as entirely a fresh and whole fiscal </a:t>
            </a:r>
            <a:r>
              <a:rPr lang="en-US" b="1" dirty="0" err="1"/>
              <a:t>initive</a:t>
            </a:r>
            <a:r>
              <a:rPr lang="en-US" b="1" dirty="0"/>
              <a:t> i.e. from zero bases.</a:t>
            </a:r>
            <a:endParaRPr lang="en-US" b="1" u="sng"/>
          </a:p>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Group of 77 </a:t>
            </a:r>
            <a:endParaRPr lang="en-US" dirty="0"/>
          </a:p>
        </p:txBody>
      </p:sp>
      <p:sp>
        <p:nvSpPr>
          <p:cNvPr id="3" name="Content Placeholder 2"/>
          <p:cNvSpPr>
            <a:spLocks noGrp="1"/>
          </p:cNvSpPr>
          <p:nvPr>
            <p:ph idx="1"/>
          </p:nvPr>
        </p:nvSpPr>
        <p:spPr/>
        <p:txBody>
          <a:bodyPr/>
          <a:lstStyle/>
          <a:p>
            <a:r>
              <a:rPr lang="en-US" b="1" dirty="0"/>
              <a:t>77 </a:t>
            </a:r>
            <a:r>
              <a:rPr lang="en-US" dirty="0"/>
              <a:t>a loose coalition of over 100 countries, predominantly developing ones, originally formed by 77 countries at the United Nations Conference on Trade and Development (UNCTAD) in 1964, to express and further their collective interests in the world economic system.</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Gross national product (GNP) </a:t>
            </a:r>
            <a:endParaRPr lang="en-US" dirty="0"/>
          </a:p>
        </p:txBody>
      </p:sp>
      <p:sp>
        <p:nvSpPr>
          <p:cNvPr id="3" name="Content Placeholder 2"/>
          <p:cNvSpPr>
            <a:spLocks noGrp="1"/>
          </p:cNvSpPr>
          <p:nvPr>
            <p:ph idx="1"/>
          </p:nvPr>
        </p:nvSpPr>
        <p:spPr/>
        <p:txBody>
          <a:bodyPr/>
          <a:lstStyle/>
          <a:p>
            <a:r>
              <a:rPr lang="en-US" b="1" dirty="0"/>
              <a:t>) </a:t>
            </a:r>
            <a:r>
              <a:rPr lang="en-US" dirty="0"/>
              <a:t>measures the total domestic and foreign output claimed by residents of a country. It comprises gross domestic product plus factor incomes accruing to residents from abroad, less the income earned in the domestic economy accruing to persons abroad.</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Hidden momentum</a:t>
            </a:r>
            <a:r>
              <a:rPr lang="en-US" dirty="0"/>
              <a:t> (of population growth) </a:t>
            </a:r>
          </a:p>
        </p:txBody>
      </p:sp>
      <p:sp>
        <p:nvSpPr>
          <p:cNvPr id="3" name="Content Placeholder 2"/>
          <p:cNvSpPr>
            <a:spLocks noGrp="1"/>
          </p:cNvSpPr>
          <p:nvPr>
            <p:ph idx="1"/>
          </p:nvPr>
        </p:nvSpPr>
        <p:spPr/>
        <p:txBody>
          <a:bodyPr>
            <a:normAutofit fontScale="92500" lnSpcReduction="10000"/>
          </a:bodyPr>
          <a:lstStyle/>
          <a:p>
            <a:r>
              <a:rPr lang="en-US" dirty="0"/>
              <a:t>) a dynamic latent process of population increase that countries even after a fall in birthrates because of a large youthful population that widens the population’s  parent base. Fewer children per couple in the succeeding few generations will not mean a smaller or stable population size because at the same time there will be a much larger number of childbearing couples. Thus, a given population will not stabilize until after two or so generations.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3129</Words>
  <Application>Microsoft Office PowerPoint</Application>
  <PresentationFormat>On-screen Show (4:3)</PresentationFormat>
  <Paragraphs>152</Paragraphs>
  <Slides>68</Slides>
  <Notes>0</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Office Theme</vt:lpstr>
      <vt:lpstr>Economics</vt:lpstr>
      <vt:lpstr>GATT: General Agreement on tariffs and trade</vt:lpstr>
      <vt:lpstr>Giffen paradox</vt:lpstr>
      <vt:lpstr>Gini coefficient</vt:lpstr>
      <vt:lpstr>Gross domestic product (GDP) </vt:lpstr>
      <vt:lpstr>Group of  7 </vt:lpstr>
      <vt:lpstr>Group of 77 </vt:lpstr>
      <vt:lpstr>Gross national product (GNP) </vt:lpstr>
      <vt:lpstr>Hidden momentum (of population growth) </vt:lpstr>
      <vt:lpstr>Human capital </vt:lpstr>
      <vt:lpstr>IBRD: International Bank for Reconstruction and Development (World Bank) </vt:lpstr>
      <vt:lpstr>IDA International Development Association </vt:lpstr>
      <vt:lpstr>IFC: International Finance Corporation </vt:lpstr>
      <vt:lpstr>ILO:: International Labor Organization </vt:lpstr>
      <vt:lpstr>IMF: International Monetary Fund </vt:lpstr>
      <vt:lpstr>Imperfect competition </vt:lpstr>
      <vt:lpstr>Imperfect market </vt:lpstr>
      <vt:lpstr>Income elasticity of demand </vt:lpstr>
      <vt:lpstr>Incremental capital/output ratio  (ICOR) </vt:lpstr>
      <vt:lpstr>Slide 20</vt:lpstr>
      <vt:lpstr>Infant mortality </vt:lpstr>
      <vt:lpstr>Inflation</vt:lpstr>
      <vt:lpstr>Informal sector </vt:lpstr>
      <vt:lpstr>Interest rate </vt:lpstr>
      <vt:lpstr>Keynesian model</vt:lpstr>
      <vt:lpstr>Kuznets curve </vt:lpstr>
      <vt:lpstr>Labor-intensive technique </vt:lpstr>
      <vt:lpstr>LAFTA: Latin American Free Trade Association</vt:lpstr>
      <vt:lpstr>Laissez faire </vt:lpstr>
      <vt:lpstr>Land reform </vt:lpstr>
      <vt:lpstr>Law of demand </vt:lpstr>
      <vt:lpstr>Law of Diminishing Marginal Utility: </vt:lpstr>
      <vt:lpstr>Literacy rate </vt:lpstr>
      <vt:lpstr>Lorenz curve </vt:lpstr>
      <vt:lpstr>Malthusian population trap </vt:lpstr>
      <vt:lpstr>Marginal cost </vt:lpstr>
      <vt:lpstr>Marginal Utility</vt:lpstr>
      <vt:lpstr>Market mechanism </vt:lpstr>
      <vt:lpstr>Microeconomics</vt:lpstr>
      <vt:lpstr>MONETARY POLICY</vt:lpstr>
      <vt:lpstr>Money supply </vt:lpstr>
      <vt:lpstr>Monopolistic</vt:lpstr>
      <vt:lpstr>Monopoly</vt:lpstr>
      <vt:lpstr>NATIONAL INCOME </vt:lpstr>
      <vt:lpstr>is the total goods and service produced in a country. </vt:lpstr>
      <vt:lpstr>Oligopoly</vt:lpstr>
      <vt:lpstr>Opportunity cost </vt:lpstr>
      <vt:lpstr>Normative economics </vt:lpstr>
      <vt:lpstr>Positive economics </vt:lpstr>
      <vt:lpstr>Price</vt:lpstr>
      <vt:lpstr>Price controls </vt:lpstr>
      <vt:lpstr>Price elasticity of demand </vt:lpstr>
      <vt:lpstr>Price elasticity of  supply </vt:lpstr>
      <vt:lpstr>Profit</vt:lpstr>
      <vt:lpstr>Recession</vt:lpstr>
      <vt:lpstr>Regressive tax </vt:lpstr>
      <vt:lpstr>Science of Scarcity</vt:lpstr>
      <vt:lpstr>Science of Choice</vt:lpstr>
      <vt:lpstr>Special Drawing Rights (SDRs) </vt:lpstr>
      <vt:lpstr>Subsidy</vt:lpstr>
      <vt:lpstr>Total Utility</vt:lpstr>
      <vt:lpstr>Tertiary sector </vt:lpstr>
      <vt:lpstr>Time element </vt:lpstr>
      <vt:lpstr>Veblen effect </vt:lpstr>
      <vt:lpstr>Vicious circle </vt:lpstr>
      <vt:lpstr>Wealth</vt:lpstr>
      <vt:lpstr>Welfare</vt:lpstr>
      <vt:lpstr>Zero based budgeting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Vajid Shah</cp:lastModifiedBy>
  <cp:revision>14</cp:revision>
  <dcterms:created xsi:type="dcterms:W3CDTF">2017-11-02T15:54:12Z</dcterms:created>
  <dcterms:modified xsi:type="dcterms:W3CDTF">2020-01-05T08:46:17Z</dcterms:modified>
</cp:coreProperties>
</file>