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3" r:id="rId23"/>
    <p:sldId id="284" r:id="rId24"/>
    <p:sldId id="285" r:id="rId25"/>
    <p:sldId id="286" r:id="rId26"/>
    <p:sldId id="287" r:id="rId27"/>
    <p:sldId id="277" r:id="rId28"/>
    <p:sldId id="278" r:id="rId29"/>
    <p:sldId id="279" r:id="rId30"/>
    <p:sldId id="280" r:id="rId31"/>
    <p:sldId id="281" r:id="rId32"/>
    <p:sldId id="282"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9" d="100"/>
          <a:sy n="39" d="100"/>
        </p:scale>
        <p:origin x="-81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FA0767-C8D8-42D8-AEAF-9A35C84C8295}"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FA0767-C8D8-42D8-AEAF-9A35C84C8295}"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FA0767-C8D8-42D8-AEAF-9A35C84C8295}"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FA0767-C8D8-42D8-AEAF-9A35C84C8295}"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FA0767-C8D8-42D8-AEAF-9A35C84C8295}"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FA0767-C8D8-42D8-AEAF-9A35C84C8295}" type="datetimeFigureOut">
              <a:rPr lang="en-US" smtClean="0"/>
              <a:pPr/>
              <a:t>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FA0767-C8D8-42D8-AEAF-9A35C84C8295}" type="datetimeFigureOut">
              <a:rPr lang="en-US" smtClean="0"/>
              <a:pPr/>
              <a:t>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FA0767-C8D8-42D8-AEAF-9A35C84C8295}" type="datetimeFigureOut">
              <a:rPr lang="en-US" smtClean="0"/>
              <a:pPr/>
              <a:t>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FA0767-C8D8-42D8-AEAF-9A35C84C8295}" type="datetimeFigureOut">
              <a:rPr lang="en-US" smtClean="0"/>
              <a:pPr/>
              <a:t>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FA0767-C8D8-42D8-AEAF-9A35C84C8295}" type="datetimeFigureOut">
              <a:rPr lang="en-US" smtClean="0"/>
              <a:pPr/>
              <a:t>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FA0767-C8D8-42D8-AEAF-9A35C84C8295}" type="datetimeFigureOut">
              <a:rPr lang="en-US" smtClean="0"/>
              <a:pPr/>
              <a:t>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771BC-10B1-4D4C-A3BA-7EBC0C5D3D8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FA0767-C8D8-42D8-AEAF-9A35C84C8295}" type="datetimeFigureOut">
              <a:rPr lang="en-US" smtClean="0"/>
              <a:pPr/>
              <a:t>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B771BC-10B1-4D4C-A3BA-7EBC0C5D3D8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ECONOMICS</a:t>
            </a:r>
            <a:endParaRPr lang="en-US" dirty="0"/>
          </a:p>
        </p:txBody>
      </p:sp>
      <p:sp>
        <p:nvSpPr>
          <p:cNvPr id="3" name="Subtitle 2"/>
          <p:cNvSpPr>
            <a:spLocks noGrp="1"/>
          </p:cNvSpPr>
          <p:nvPr>
            <p:ph type="subTitle" idx="1"/>
          </p:nvPr>
        </p:nvSpPr>
        <p:spPr/>
        <p:txBody>
          <a:bodyPr/>
          <a:lstStyle/>
          <a:p>
            <a:r>
              <a:rPr lang="en-US" dirty="0" smtClean="0"/>
              <a:t>TERMINOLOGY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Barter transactions</a:t>
            </a:r>
            <a:r>
              <a:rPr lang="en-US" dirty="0"/>
              <a:t> the trading of goods directly for other goods in economies not fully monetized.</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Birthrate,</a:t>
            </a:r>
            <a:r>
              <a:rPr lang="en-US" dirty="0"/>
              <a:t> crude number of children born alive each year, per thousand population (e.g., a crude birthrate of 20 per 1,000 is the same as a 2% increase).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Buffer stocks</a:t>
            </a:r>
            <a:r>
              <a:rPr lang="en-US" dirty="0"/>
              <a:t> </a:t>
            </a:r>
            <a:r>
              <a:rPr lang="en-US" dirty="0" err="1"/>
              <a:t>stocks</a:t>
            </a:r>
            <a:r>
              <a:rPr lang="en-US" dirty="0"/>
              <a:t> of commodities held by countries or international organizations to moderate the commodities price fluctuations.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Capital account</a:t>
            </a:r>
            <a:r>
              <a:rPr lang="en-US" dirty="0"/>
              <a:t> that portion of a country’s balance of payments table that shows the volume of private foreign investment and public grants and loans that flow into and out of a country over a given period, usually one year see also current account and cash account.</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Capital- intensive technique </a:t>
            </a:r>
            <a:r>
              <a:rPr lang="en-US" dirty="0"/>
              <a:t>a more capital –using process of production; that is, one using a higher proportion of capital relative to other factors of production such as </a:t>
            </a:r>
            <a:r>
              <a:rPr lang="en-US" dirty="0" err="1"/>
              <a:t>labour</a:t>
            </a:r>
            <a:r>
              <a:rPr lang="en-US" dirty="0"/>
              <a:t> or land per unit output.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Cartel </a:t>
            </a:r>
            <a:r>
              <a:rPr lang="en-US" dirty="0"/>
              <a:t>an organization of producers agreeing to limit the output of their product in an effort to raise prices and profits.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Cash crops </a:t>
            </a:r>
            <a:r>
              <a:rPr lang="en-US" dirty="0" err="1"/>
              <a:t>crops</a:t>
            </a:r>
            <a:r>
              <a:rPr lang="en-US" dirty="0"/>
              <a:t> produced entirely for the market (e.g., coffee, tea, cocoa, cotton, rubber, pyrethrum, jute)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CHEAP MONEY </a:t>
            </a:r>
            <a:r>
              <a:rPr lang="en-US" dirty="0"/>
              <a:t>loans available at low rates of interest. cheap money policy is followed by a central bank during a period of depression.  </a:t>
            </a:r>
            <a:endParaRPr lang="en-US" b="1" u="sng"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a:t>Ceterus</a:t>
            </a:r>
            <a:r>
              <a:rPr lang="en-US" b="1" dirty="0"/>
              <a:t> paribus </a:t>
            </a:r>
            <a:r>
              <a:rPr lang="en-US" dirty="0"/>
              <a:t>a Latin expression widely used in economics meaning “all else being equal”- i.e., all other variables are held constant.</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Commercial Bank </a:t>
            </a:r>
            <a:r>
              <a:rPr lang="en-US" dirty="0"/>
              <a:t> a financial institution that provides a wide range of services, including accepting deposits and making loans for commercial purposes.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u="sng" dirty="0"/>
              <a:t>ADAM SMITH’S CANONS  OF TAXES: </a:t>
            </a:r>
          </a:p>
          <a:p>
            <a:r>
              <a:rPr lang="en-US" dirty="0"/>
              <a:t>	Adam Smith laid down the following canons of taxation.</a:t>
            </a:r>
          </a:p>
          <a:p>
            <a:pPr lvl="0"/>
            <a:r>
              <a:rPr lang="en-US" i="1" dirty="0"/>
              <a:t>Canon of equity.</a:t>
            </a:r>
            <a:endParaRPr lang="en-US" dirty="0"/>
          </a:p>
          <a:p>
            <a:pPr lvl="0"/>
            <a:r>
              <a:rPr lang="en-US" i="1" dirty="0"/>
              <a:t>Canon of certainty</a:t>
            </a:r>
            <a:endParaRPr lang="en-US" dirty="0"/>
          </a:p>
          <a:p>
            <a:pPr lvl="0"/>
            <a:r>
              <a:rPr lang="en-US" i="1" dirty="0"/>
              <a:t> Canon of convenience</a:t>
            </a:r>
            <a:endParaRPr lang="en-US" dirty="0"/>
          </a:p>
          <a:p>
            <a:pPr lvl="0"/>
            <a:r>
              <a:rPr lang="en-US" i="1" dirty="0"/>
              <a:t>Canon of </a:t>
            </a:r>
            <a:r>
              <a:rPr lang="en-US" i="1" dirty="0" smtClean="0"/>
              <a:t>economy</a:t>
            </a:r>
            <a:r>
              <a:rPr lang="en-US"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Consumer Surplus </a:t>
            </a:r>
            <a:r>
              <a:rPr lang="en-US" dirty="0"/>
              <a:t>The excess of price which a person would be willing to pay rather than go without the things over that which he actually does pay, is the economic measure of this surplus of satisfaction. Importance of consumer’s surplus is useful to the finance minister in formulating taxation policies.</a:t>
            </a:r>
            <a:endParaRPr lang="en-US" b="1" u="sng"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Cost – push inflation </a:t>
            </a:r>
            <a:r>
              <a:rPr lang="en-US" dirty="0" err="1"/>
              <a:t>inflation</a:t>
            </a:r>
            <a:r>
              <a:rPr lang="en-US" dirty="0"/>
              <a:t> that results primarily from the upward pressure of production costs, usually because of rising raw material prices (e.g., oil) or excessive wage increases resulting from trade union pressures.  See also demand-pull and structural inflation.</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Current account </a:t>
            </a:r>
            <a:r>
              <a:rPr lang="en-US" dirty="0"/>
              <a:t>that portion of  a balance of payments table which portrays the market value of a country’s “visible” (e.g., commodity trade) and “invisible” (e.g., shipping services) exports and imports with the rest of the world. See also capital account and cash account and cash account.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Current account balance </a:t>
            </a:r>
            <a:r>
              <a:rPr lang="en-US" dirty="0"/>
              <a:t> the difference between (a) exports of goods and services plus inflows of unrequited official and private transfers, and (b) imports of goods and services plus unrequited transfers to the rest of the world  Included in this figure are all interest payments on external public and publicly guaranteed debt.</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Dear money</a:t>
            </a:r>
            <a:r>
              <a:rPr lang="en-US" dirty="0"/>
              <a:t> When there is inflation in a country, the central bank tries to control it by following dear money policy.  The term ‘Dear Money’ refers to a phase or policy when interest rates are high.</a:t>
            </a:r>
            <a:endParaRPr lang="en-US" b="1" u="sng" dirty="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Deficit expenditure </a:t>
            </a:r>
            <a:r>
              <a:rPr lang="en-US" dirty="0"/>
              <a:t>amount by which planned government expenditure exceeds realized tax revenues.  Deficit expenditure is normally financed by borrowed funds and its major object is to stimulate economic activity by increasing aggregate demand.</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Demand curve </a:t>
            </a:r>
            <a:r>
              <a:rPr lang="en-US" dirty="0"/>
              <a:t>graphical representation of the quantities of a commodity or resource that would be bought over a range of prices at a particular time, when all other prices and incomes are held constant.  When demand curves of all consumers in the market are aggregated a “market demand” curve is derived showing the total amount of the good that consumers are willing to purchase at each price.</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Demand – pull inflation </a:t>
            </a:r>
            <a:r>
              <a:rPr lang="en-US" dirty="0" err="1"/>
              <a:t>inflation</a:t>
            </a:r>
            <a:r>
              <a:rPr lang="en-US" dirty="0"/>
              <a:t> that arises because of the existence of excess Keynesian aggregate demand, i.e., when total effective demand exceeds the productive capacity (aggregate supply ) of the economy.</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Demographic transition </a:t>
            </a:r>
            <a:r>
              <a:rPr lang="en-US" dirty="0"/>
              <a:t> the phasing – out process of population growth rates from a virtually stagnant growth stage characterized by high birth and death rates, through a rapid growth rate with high birthrates and low death rates, to a stable, low growth stage in which both birth and death rates are low.</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Demonstration effects </a:t>
            </a:r>
            <a:r>
              <a:rPr lang="en-US" dirty="0"/>
              <a:t>the effects of transfers of alien ways of life upon nationals of a country.  Such effects are mainly cultural and attitudinal in nature, e.g., consumption habits, modes of dressing, patterns of education, leisure and recreation.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endParaRPr lang="en-US" dirty="0" smtClean="0"/>
          </a:p>
          <a:p>
            <a:pPr lvl="0"/>
            <a:r>
              <a:rPr lang="en-US" b="1" u="sng" dirty="0" smtClean="0"/>
              <a:t>CANON OF EQUITY</a:t>
            </a:r>
          </a:p>
          <a:p>
            <a:pPr lvl="0"/>
            <a:r>
              <a:rPr lang="en-US" dirty="0" smtClean="0"/>
              <a:t>This involves the principle of justice.</a:t>
            </a:r>
          </a:p>
          <a:p>
            <a:pPr lvl="0"/>
            <a:r>
              <a:rPr lang="en-US" i="1" dirty="0" smtClean="0"/>
              <a:t>This canon is also called the ‘ability to pay’ principle of taxation.</a:t>
            </a:r>
            <a:endParaRPr lang="en-US" dirty="0" smtClean="0"/>
          </a:p>
          <a:p>
            <a:pPr lvl="0"/>
            <a:r>
              <a:rPr lang="en-US" i="1" dirty="0" smtClean="0"/>
              <a:t>Poor should be taxed less and rich should be taxed more.</a:t>
            </a:r>
            <a:endParaRPr lang="en-US" dirty="0" smtClean="0"/>
          </a:p>
          <a:p>
            <a:pPr lvl="0"/>
            <a:r>
              <a:rPr lang="en-US" i="1" u="sng" dirty="0" smtClean="0"/>
              <a:t>CANON OF CERTAINTY</a:t>
            </a:r>
            <a:endParaRPr lang="en-US" dirty="0" smtClean="0"/>
          </a:p>
          <a:p>
            <a:r>
              <a:rPr lang="en-US" dirty="0" smtClean="0"/>
              <a:t>Every tax payer should know the amount of tax to be paid is known as canon of certainty.</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Devaluation </a:t>
            </a:r>
            <a:r>
              <a:rPr lang="en-US" dirty="0"/>
              <a:t>a lowering of the “official” exchange rate between one country currency and those of the rest of the world.</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i="1" dirty="0"/>
              <a:t>D</a:t>
            </a:r>
            <a:r>
              <a:rPr lang="en-US" b="1" dirty="0"/>
              <a:t>igressive tax</a:t>
            </a:r>
            <a:r>
              <a:rPr lang="en-US" b="1" i="1" dirty="0"/>
              <a:t>  </a:t>
            </a:r>
            <a:r>
              <a:rPr lang="en-US" dirty="0"/>
              <a:t>Digressive tax is a blend of progressive tax and proportional tax.  The rate of taxation increases up to a point.  After a limit uniform rate is charged.</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Diminishing returns </a:t>
            </a:r>
            <a:r>
              <a:rPr lang="en-US" dirty="0"/>
              <a:t>the principle that if one factor of production is fixed and constant additions of other factors are combined with it, the marginal productivity of variable factors will eventually decline.</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Disguised underemployment </a:t>
            </a:r>
            <a:r>
              <a:rPr lang="en-US" dirty="0"/>
              <a:t>a situation in which available work tasks are split among resources (typically </a:t>
            </a:r>
            <a:r>
              <a:rPr lang="en-US" dirty="0" err="1"/>
              <a:t>labour</a:t>
            </a:r>
            <a:r>
              <a:rPr lang="en-US" dirty="0"/>
              <a:t>) such that they all seem fully employed, but in reality much of their time is spent in unproductive activities.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Divisions of Economics </a:t>
            </a:r>
            <a:r>
              <a:rPr lang="en-US" dirty="0"/>
              <a:t>Consumption, production, exchange and distribution are the four main divisions of economics. Modern day economists add new division of public finance.</a:t>
            </a:r>
            <a:endParaRPr lang="en-US" b="1" u="sng" dirty="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Division of </a:t>
            </a:r>
            <a:r>
              <a:rPr lang="en-US" b="1" dirty="0" err="1"/>
              <a:t>labour</a:t>
            </a:r>
            <a:r>
              <a:rPr lang="en-US" b="1" dirty="0"/>
              <a:t> </a:t>
            </a:r>
            <a:r>
              <a:rPr lang="en-US" dirty="0"/>
              <a:t>allocation of tasks among the workers such that each one engages in tasks that he performs most efficiently.  Division of </a:t>
            </a:r>
            <a:r>
              <a:rPr lang="en-US" dirty="0" err="1"/>
              <a:t>labour</a:t>
            </a:r>
            <a:r>
              <a:rPr lang="en-US" dirty="0"/>
              <a:t> promotes worker specialization and thereby raises overall </a:t>
            </a:r>
            <a:r>
              <a:rPr lang="en-US" dirty="0" err="1"/>
              <a:t>labour</a:t>
            </a:r>
            <a:r>
              <a:rPr lang="en-US" dirty="0"/>
              <a:t> productivity.  It has its historical origins in Adam Smith’s Wealth of Nations.</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Dual price system </a:t>
            </a:r>
            <a:r>
              <a:rPr lang="en-US" dirty="0"/>
              <a:t>government-operated pricing mechanism whereby producers of, say, a staple crop are paid a different price from the one consumers (mostly urban consumers ) are charged.  In short, any two-price system, one for sellers and the other for buyers.</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Dualism </a:t>
            </a:r>
            <a:r>
              <a:rPr lang="en-US" dirty="0"/>
              <a:t>the coexistence in one place of two situations or phenomena (one desirable and the other one not) which are mutually exclusive to different groups of a society; e.g., extreme poverty and affluently, modern and traditional economic sectors, growth and stagnation, university education among a few and mass illiteracy.</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Economic good </a:t>
            </a:r>
            <a:r>
              <a:rPr lang="en-US" dirty="0"/>
              <a:t>any commodity or service which yields “utility” to an individual or community and which must be paid for in money terms in a monetary economy, or “in kind” in a nonmonetary economy.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Economic Variable </a:t>
            </a:r>
            <a:r>
              <a:rPr lang="en-US" dirty="0"/>
              <a:t>a measure of economic activity such as income, consumption, and price that can take on different quantitative values.  Variables are classified either as “dependent” or “independent” in accordance with the economic model being used.</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pPr lvl="0"/>
            <a:r>
              <a:rPr lang="en-US" i="1" u="sng" dirty="0" smtClean="0"/>
              <a:t>CANON OF CONVENIENCE </a:t>
            </a:r>
            <a:endParaRPr lang="en-US" dirty="0" smtClean="0"/>
          </a:p>
          <a:p>
            <a:r>
              <a:rPr lang="en-US" i="1" dirty="0" smtClean="0"/>
              <a:t>Tax payment should be convenient and less burdensome to the tax payer.</a:t>
            </a:r>
            <a:endParaRPr lang="en-US" dirty="0" smtClean="0"/>
          </a:p>
          <a:p>
            <a:pPr lvl="0"/>
            <a:r>
              <a:rPr lang="en-US" i="1" u="sng" dirty="0" smtClean="0"/>
              <a:t>CANON OC ECONOMY</a:t>
            </a:r>
            <a:endParaRPr lang="en-US" dirty="0" smtClean="0"/>
          </a:p>
          <a:p>
            <a:r>
              <a:rPr lang="en-US" dirty="0" smtClean="0"/>
              <a:t>This canon signified that the cost of collecting the revenue should be kept at the minimum possible level.</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Economies of Scale </a:t>
            </a:r>
            <a:r>
              <a:rPr lang="en-US" dirty="0"/>
              <a:t>these are economies of growth resulting from expansion of the scale of productive capacity of a firm or industry leading to increase in its output and decreases in its cost of production per unit of output.</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r>
              <a:rPr lang="en-US" b="1" dirty="0"/>
              <a:t>Elasticity of demand</a:t>
            </a:r>
            <a:endParaRPr lang="en-US" b="1" u="sng" dirty="0"/>
          </a:p>
          <a:p>
            <a:r>
              <a:rPr lang="en-US" dirty="0"/>
              <a:t>The degree of responsiveness of quantity demanded to a change in price is called price elasticity of demand.</a:t>
            </a:r>
            <a:endParaRPr lang="en-US" b="1" u="sng" dirty="0"/>
          </a:p>
          <a:p>
            <a:r>
              <a:rPr lang="en-US" dirty="0"/>
              <a:t>Percentage Change in quantity demanded</a:t>
            </a:r>
            <a:endParaRPr lang="en-US" b="1" u="sng" dirty="0"/>
          </a:p>
          <a:p>
            <a:r>
              <a:rPr lang="en-US" dirty="0"/>
              <a:t>Price elasticity </a:t>
            </a:r>
            <a:endParaRPr lang="en-US" b="1" u="sng" dirty="0"/>
          </a:p>
          <a:p>
            <a:r>
              <a:rPr lang="en-US" dirty="0"/>
              <a:t>of demand   =	----------------------       Percentage change</a:t>
            </a:r>
            <a:endParaRPr lang="en-US" b="1" u="sng" dirty="0"/>
          </a:p>
          <a:p>
            <a:r>
              <a:rPr lang="en-US" dirty="0"/>
              <a:t> in price</a:t>
            </a:r>
            <a:endParaRPr lang="en-US" b="1" u="sng" dirty="0"/>
          </a:p>
          <a:p>
            <a:r>
              <a:rPr lang="en-US" dirty="0"/>
              <a:t>Percentage Change in quantity demanded</a:t>
            </a:r>
            <a:endParaRPr lang="en-US" b="1" u="sng" dirty="0"/>
          </a:p>
          <a:p>
            <a:r>
              <a:rPr lang="en-US" dirty="0"/>
              <a:t>Income elasticity </a:t>
            </a:r>
            <a:endParaRPr lang="en-US" b="1" u="sng" dirty="0"/>
          </a:p>
          <a:p>
            <a:r>
              <a:rPr lang="en-US" dirty="0"/>
              <a:t>of demand	  =	---------------------------</a:t>
            </a:r>
            <a:endParaRPr lang="en-US" b="1" u="sng" dirty="0"/>
          </a:p>
          <a:p>
            <a:r>
              <a:rPr lang="en-US" dirty="0"/>
              <a:t>			Percentage change</a:t>
            </a:r>
            <a:endParaRPr lang="en-US" b="1" u="sng" dirty="0"/>
          </a:p>
          <a:p>
            <a:r>
              <a:rPr lang="en-US" dirty="0"/>
              <a:t> in income</a:t>
            </a:r>
            <a:endParaRPr lang="en-US" b="1" u="sng" dirty="0"/>
          </a:p>
          <a:p>
            <a:r>
              <a:rPr lang="en-US" dirty="0"/>
              <a:t> </a:t>
            </a:r>
            <a:endParaRPr lang="en-US" b="1" u="sng" dirty="0"/>
          </a:p>
          <a:p>
            <a:r>
              <a:rPr lang="en-US" dirty="0"/>
              <a:t> </a:t>
            </a:r>
            <a:endParaRPr lang="en-US" b="1" u="sng" dirty="0"/>
          </a:p>
          <a:p>
            <a:r>
              <a:rPr lang="en-US" dirty="0"/>
              <a:t>Percentage Change in the quantity demanded of commodity X</a:t>
            </a:r>
            <a:endParaRPr lang="en-US" b="1" u="sng" dirty="0"/>
          </a:p>
          <a:p>
            <a:r>
              <a:rPr lang="en-US" dirty="0"/>
              <a:t>Cross elasticity </a:t>
            </a:r>
            <a:endParaRPr lang="en-US" b="1" u="sng" dirty="0"/>
          </a:p>
          <a:p>
            <a:r>
              <a:rPr lang="en-US" dirty="0"/>
              <a:t>of demand	=	---------------------------	Percentage change </a:t>
            </a:r>
            <a:endParaRPr lang="en-US" b="1" u="sng" dirty="0"/>
          </a:p>
          <a:p>
            <a:r>
              <a:rPr lang="en-US" dirty="0"/>
              <a:t>in price of</a:t>
            </a:r>
            <a:endParaRPr lang="en-US" b="1" u="sng" dirty="0"/>
          </a:p>
          <a:p>
            <a:r>
              <a:rPr lang="en-US" dirty="0"/>
              <a:t> commodity Y</a:t>
            </a:r>
            <a:endParaRPr lang="en-US" b="1" u="sng" dirty="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Equilibrium Price</a:t>
            </a:r>
            <a:r>
              <a:rPr lang="en-US" dirty="0"/>
              <a:t> is the point of intersection of the demand curse and supply curve.</a:t>
            </a:r>
            <a:endParaRPr lang="en-US" b="1" u="sng" dirty="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Exchange rate </a:t>
            </a:r>
            <a:r>
              <a:rPr lang="en-US" dirty="0"/>
              <a:t>the rate at which central banks will exchange one country’s currency for another (i.e., the “official” rate).  See also overvalued exchange rate and devaluation.</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Exports </a:t>
            </a:r>
            <a:r>
              <a:rPr lang="en-US" dirty="0"/>
              <a:t>(of goods and nonfactor services ) represent the value of all goods and nonfactor services sold to the rest of the world; they include merchandise, freight, insurance, travel, and other nonfactor services.  The value of factor services (such as investment receipts and workers remittances from abroad) is excluded from this measure. See also merchandise exports and imports.</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Factors of production </a:t>
            </a:r>
            <a:r>
              <a:rPr lang="en-US" dirty="0"/>
              <a:t>resources or inputs required to produce a good or service.  Basic categories of factors of production are land, </a:t>
            </a:r>
            <a:r>
              <a:rPr lang="en-US" dirty="0" err="1"/>
              <a:t>labour</a:t>
            </a:r>
            <a:r>
              <a:rPr lang="en-US" dirty="0"/>
              <a:t>, and capital.</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Fiat money  </a:t>
            </a:r>
            <a:r>
              <a:rPr lang="en-US" dirty="0"/>
              <a:t>Currency which are in circulation is called fiat money.  For </a:t>
            </a:r>
            <a:r>
              <a:rPr lang="en-US" dirty="0" err="1"/>
              <a:t>eg</a:t>
            </a:r>
            <a:r>
              <a:rPr lang="en-US" dirty="0"/>
              <a:t>. One rupee note printed by the Government of India.</a:t>
            </a:r>
            <a:endParaRPr lang="en-US" b="1" u="sng" dirty="0"/>
          </a:p>
          <a:p>
            <a:r>
              <a:rPr lang="en-US" dirty="0"/>
              <a:t>Notes which are issued by Reserve Bank of India is called as Bank Currencies.</a:t>
            </a:r>
            <a:endParaRPr lang="en-US" b="1" u="sng" dirty="0"/>
          </a:p>
          <a:p>
            <a:r>
              <a:rPr lang="en-US" dirty="0"/>
              <a:t>These are in the nature of promissory note.</a:t>
            </a:r>
            <a:endParaRPr lang="en-US" b="1" u="sng" dirty="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a:t>Fertility rate, general </a:t>
            </a:r>
            <a:r>
              <a:rPr lang="en-US" dirty="0"/>
              <a:t>yearly number of children born alive per 1,000 women within the childbearing age (normally between the ages of 15 and 49 years).  See also birthrate, crude.</a:t>
            </a:r>
          </a:p>
          <a:p>
            <a:r>
              <a:rPr lang="en-US" b="1" dirty="0"/>
              <a:t>Fertility rate </a:t>
            </a:r>
            <a:r>
              <a:rPr lang="en-US" dirty="0"/>
              <a:t>(total) the number of children that would be born to a woman if she were to live to the end of her childbearing years and bear children at each age in accordance with the prevailing age-specific fertility rates.</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Fiscal policy Fiscal policy  is a policy under which the government uses its expenditure and revenue </a:t>
            </a:r>
            <a:r>
              <a:rPr lang="en-US" b="1" dirty="0" err="1"/>
              <a:t>programmes</a:t>
            </a:r>
            <a:r>
              <a:rPr lang="en-US" b="1" dirty="0"/>
              <a:t> to produce desirable effects</a:t>
            </a:r>
            <a:endParaRPr lang="en-US" b="1" u="sng"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Aggregate demand</a:t>
            </a:r>
            <a:r>
              <a:rPr lang="en-US" dirty="0"/>
              <a:t> a measure of the real purchasing power of the community.  Commonly referred to as the total effective demand or total expenditure, it normally comprises private consumption (C), private and public investment (G), plus net exports (X -M)</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Fixed exchange rate </a:t>
            </a:r>
            <a:r>
              <a:rPr lang="en-US" dirty="0"/>
              <a:t>the exchange value of a national currency is fixed in relation to another (usually the U.S. dollar), not free to fluctuate on the international money market.</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Flexible exchange rate </a:t>
            </a:r>
            <a:r>
              <a:rPr lang="en-US" dirty="0"/>
              <a:t>the exchange value of a national currency is free to move up and down in response to shifts in demand and supply arising from international trading.</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Foreign exchange </a:t>
            </a:r>
            <a:r>
              <a:rPr lang="en-US" dirty="0"/>
              <a:t>claims on a country by another held in the form of currency of that country by another held in the form of currency of that country.  Foreign-exchange system enables one currency to be exchanged for (or be converted into ) another, thus facilitating trade between countries.</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Full employment </a:t>
            </a:r>
            <a:r>
              <a:rPr lang="en-US" dirty="0"/>
              <a:t>(a) a situation where everyone who wants to work at the prevailing wage rate is able to get a job or, alternatively, (b)a situation whereby some job seekers cannot get employment at the going wage rate but open unemployment has been reduced to a desired level (e.g.,2 percent).</a:t>
            </a:r>
            <a:endParaRPr lang="en-US"/>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Average product</a:t>
            </a:r>
            <a:r>
              <a:rPr lang="en-US" dirty="0"/>
              <a:t> total output or product divided by total factor input (e.g., the average product of </a:t>
            </a:r>
            <a:r>
              <a:rPr lang="en-US" dirty="0" err="1"/>
              <a:t>labour</a:t>
            </a:r>
            <a:r>
              <a:rPr lang="en-US" dirty="0"/>
              <a:t> is equal to total output divided by the total amount of </a:t>
            </a:r>
            <a:r>
              <a:rPr lang="en-US" dirty="0" err="1"/>
              <a:t>labour</a:t>
            </a:r>
            <a:r>
              <a:rPr lang="en-US" dirty="0"/>
              <a:t> used to produce that output.) see agricultural </a:t>
            </a:r>
            <a:r>
              <a:rPr lang="en-US" dirty="0" err="1"/>
              <a:t>labour</a:t>
            </a:r>
            <a:r>
              <a:rPr lang="en-US" dirty="0"/>
              <a:t> productivity and marginal product.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Average propensity to consume (APC)</a:t>
            </a:r>
            <a:r>
              <a:rPr lang="en-US" dirty="0"/>
              <a:t> the proportion of total income spent on consumption derived by dividing total consumption, C, by total income Y i.e., APC=C/Y see also marginal propensity to consume.</a:t>
            </a:r>
          </a:p>
          <a:p>
            <a:r>
              <a:rPr lang="en-US" b="1" dirty="0"/>
              <a:t>Average propensity to save (APS)</a:t>
            </a:r>
            <a:r>
              <a:rPr lang="en-US" dirty="0"/>
              <a:t> the proportion of total income, Y, that is set aside as savings, S i.e., APS = </a:t>
            </a:r>
            <a:r>
              <a:rPr lang="en-US" dirty="0" err="1"/>
              <a:t>sy</a:t>
            </a:r>
            <a:r>
              <a:rPr lang="en-US" dirty="0"/>
              <a: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Balance of payments</a:t>
            </a:r>
            <a:r>
              <a:rPr lang="en-US" dirty="0"/>
              <a:t>(table) a summary statement of a nation’s financial transactions with the outside world.  See also current account capital account, and cash account.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Balanced trade</a:t>
            </a:r>
            <a:r>
              <a:rPr lang="en-US" dirty="0"/>
              <a:t> a situation where the value of a country’s exports and the value of its imports of visible items are equal.</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2009</Words>
  <Application>Microsoft Office PowerPoint</Application>
  <PresentationFormat>On-screen Show (4:3)</PresentationFormat>
  <Paragraphs>89</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ECONOMICS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vector>
  </TitlesOfParts>
  <Company>Young India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Vajid Shah</dc:creator>
  <cp:lastModifiedBy>Vajid Shah</cp:lastModifiedBy>
  <cp:revision>17</cp:revision>
  <dcterms:created xsi:type="dcterms:W3CDTF">2017-11-20T05:23:18Z</dcterms:created>
  <dcterms:modified xsi:type="dcterms:W3CDTF">2020-01-05T08:45:41Z</dcterms:modified>
</cp:coreProperties>
</file>